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Lexend ExtraBold"/>
      <p:bold r:id="rId39"/>
    </p:embeddedFont>
    <p:embeddedFont>
      <p:font typeface="Nunito"/>
      <p:regular r:id="rId40"/>
      <p:bold r:id="rId41"/>
      <p:italic r:id="rId42"/>
      <p:boldItalic r:id="rId43"/>
    </p:embeddedFont>
    <p:embeddedFont>
      <p:font typeface="Maven Pro"/>
      <p:regular r:id="rId44"/>
      <p:bold r:id="rId45"/>
    </p:embeddedFont>
    <p:embeddedFont>
      <p:font typeface="Lexend"/>
      <p:regular r:id="rId46"/>
      <p:bold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regular.fntdata"/><Relationship Id="rId20" Type="http://schemas.openxmlformats.org/officeDocument/2006/relationships/slide" Target="slides/slide15.xml"/><Relationship Id="rId42" Type="http://schemas.openxmlformats.org/officeDocument/2006/relationships/font" Target="fonts/Nunito-italic.fntdata"/><Relationship Id="rId41" Type="http://schemas.openxmlformats.org/officeDocument/2006/relationships/font" Target="fonts/Nunito-bold.fntdata"/><Relationship Id="rId22" Type="http://schemas.openxmlformats.org/officeDocument/2006/relationships/slide" Target="slides/slide17.xml"/><Relationship Id="rId44" Type="http://schemas.openxmlformats.org/officeDocument/2006/relationships/font" Target="fonts/MavenPro-regular.fntdata"/><Relationship Id="rId21" Type="http://schemas.openxmlformats.org/officeDocument/2006/relationships/slide" Target="slides/slide16.xml"/><Relationship Id="rId43" Type="http://schemas.openxmlformats.org/officeDocument/2006/relationships/font" Target="fonts/Nunito-boldItalic.fntdata"/><Relationship Id="rId24" Type="http://schemas.openxmlformats.org/officeDocument/2006/relationships/slide" Target="slides/slide19.xml"/><Relationship Id="rId46" Type="http://schemas.openxmlformats.org/officeDocument/2006/relationships/font" Target="fonts/Lexend-regular.fntdata"/><Relationship Id="rId23" Type="http://schemas.openxmlformats.org/officeDocument/2006/relationships/slide" Target="slides/slide18.xml"/><Relationship Id="rId45" Type="http://schemas.openxmlformats.org/officeDocument/2006/relationships/font" Target="fonts/MavenPr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Lexend-bold.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LexendExtraBold-bold.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a00cf81934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a00cf81934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a055c14b99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a055c14b99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a2c99239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a2c99239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a055c14b99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a055c14b99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a00cfb36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a00cfb36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a055c14b99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a055c14b99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a055c14b99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a055c14b99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a00cf81934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a00cf81934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a2c99239a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a2c99239a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a00cfb364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a00cfb36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a00cf81934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a00cf8193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a2c99239a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a2c99239a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a00cf81934_4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a00cf81934_4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62ffca136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62ffca136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a00cf81934_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a00cf81934_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a00cfb364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a00cfb364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a2c99239a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a2c99239a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a00cf81934_4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a00cf81934_4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a00cf81934_4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a00cf81934_4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a00cf81934_4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a00cf81934_4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a00cf81934_4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a00cf81934_4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a055c14b99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a055c14b99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a00cf81934_4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a00cf81934_4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a055c14b99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2a055c14b99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a055c14b99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a055c14b99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a2c99239a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a2c99239a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a055c14b99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a055c14b99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a055c14b99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a055c14b99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a055c14b99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a055c14b99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a055c14b99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a055c14b99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a00cf81934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a00cf81934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a00cf81934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a00cf81934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jpg"/><Relationship Id="rId4" Type="http://schemas.openxmlformats.org/officeDocument/2006/relationships/image" Target="../media/image1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2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jpg"/><Relationship Id="rId4" Type="http://schemas.openxmlformats.org/officeDocument/2006/relationships/image" Target="../media/image3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3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41.png"/><Relationship Id="rId6"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0.png"/><Relationship Id="rId4" Type="http://schemas.openxmlformats.org/officeDocument/2006/relationships/image" Target="../media/image33.png"/><Relationship Id="rId5" Type="http://schemas.openxmlformats.org/officeDocument/2006/relationships/image" Target="../media/image29.png"/><Relationship Id="rId6"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0.png"/><Relationship Id="rId6"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8.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5.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3.jpg"/><Relationship Id="rId4" Type="http://schemas.openxmlformats.org/officeDocument/2006/relationships/image" Target="../media/image3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4.jpg"/><Relationship Id="rId4" Type="http://schemas.openxmlformats.org/officeDocument/2006/relationships/image" Target="../media/image4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6.jpg"/><Relationship Id="rId4" Type="http://schemas.openxmlformats.org/officeDocument/2006/relationships/image" Target="../media/image4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0.png"/><Relationship Id="rId6" Type="http://schemas.openxmlformats.org/officeDocument/2006/relationships/image" Target="../media/image29.png"/><Relationship Id="rId7" Type="http://schemas.openxmlformats.org/officeDocument/2006/relationships/image" Target="../media/image34.jpg"/><Relationship Id="rId8" Type="http://schemas.openxmlformats.org/officeDocument/2006/relationships/image" Target="../media/image4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74513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Benchmarking with YOLOv8</a:t>
            </a:r>
            <a:endParaRPr/>
          </a:p>
        </p:txBody>
      </p:sp>
      <p:sp>
        <p:nvSpPr>
          <p:cNvPr id="278" name="Google Shape;278;p13"/>
          <p:cNvSpPr txBox="1"/>
          <p:nvPr>
            <p:ph idx="1" type="subTitle"/>
          </p:nvPr>
        </p:nvSpPr>
        <p:spPr>
          <a:xfrm>
            <a:off x="891450" y="3094719"/>
            <a:ext cx="8123100" cy="139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a:t>Group F</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rPr lang="en" sz="2100"/>
              <a:t>Alexander Ov, Nina Fajardo, Jeff Magbitang, Ruben Banzon</a:t>
            </a:r>
            <a:endParaRPr sz="2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Training</a:t>
            </a:r>
            <a:endParaRPr/>
          </a:p>
        </p:txBody>
      </p:sp>
      <p:pic>
        <p:nvPicPr>
          <p:cNvPr id="335" name="Google Shape;335;p22"/>
          <p:cNvPicPr preferRelativeResize="0"/>
          <p:nvPr/>
        </p:nvPicPr>
        <p:blipFill>
          <a:blip r:embed="rId3">
            <a:alphaModFix/>
          </a:blip>
          <a:stretch>
            <a:fillRect/>
          </a:stretch>
        </p:blipFill>
        <p:spPr>
          <a:xfrm>
            <a:off x="1883000" y="1454175"/>
            <a:ext cx="5872091" cy="3240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Training</a:t>
            </a:r>
            <a:endParaRPr/>
          </a:p>
        </p:txBody>
      </p:sp>
      <p:pic>
        <p:nvPicPr>
          <p:cNvPr id="341" name="Google Shape;341;p23"/>
          <p:cNvPicPr preferRelativeResize="0"/>
          <p:nvPr/>
        </p:nvPicPr>
        <p:blipFill>
          <a:blip r:embed="rId3">
            <a:alphaModFix/>
          </a:blip>
          <a:stretch>
            <a:fillRect/>
          </a:stretch>
        </p:blipFill>
        <p:spPr>
          <a:xfrm>
            <a:off x="1189125" y="1314125"/>
            <a:ext cx="6765749" cy="34821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Training</a:t>
            </a:r>
            <a:endParaRPr/>
          </a:p>
        </p:txBody>
      </p:sp>
      <p:pic>
        <p:nvPicPr>
          <p:cNvPr id="347" name="Google Shape;347;p24"/>
          <p:cNvPicPr preferRelativeResize="0"/>
          <p:nvPr/>
        </p:nvPicPr>
        <p:blipFill>
          <a:blip r:embed="rId3">
            <a:alphaModFix/>
          </a:blip>
          <a:stretch>
            <a:fillRect/>
          </a:stretch>
        </p:blipFill>
        <p:spPr>
          <a:xfrm>
            <a:off x="1252063" y="1325225"/>
            <a:ext cx="6639884" cy="32408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2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Training Comparisons</a:t>
            </a:r>
            <a:endParaRPr/>
          </a:p>
        </p:txBody>
      </p:sp>
      <p:pic>
        <p:nvPicPr>
          <p:cNvPr id="353" name="Google Shape;353;p25" title="Chart"/>
          <p:cNvPicPr preferRelativeResize="0"/>
          <p:nvPr/>
        </p:nvPicPr>
        <p:blipFill>
          <a:blip r:embed="rId3">
            <a:alphaModFix/>
          </a:blip>
          <a:stretch>
            <a:fillRect/>
          </a:stretch>
        </p:blipFill>
        <p:spPr>
          <a:xfrm>
            <a:off x="381350" y="1705150"/>
            <a:ext cx="4295901" cy="2656301"/>
          </a:xfrm>
          <a:prstGeom prst="rect">
            <a:avLst/>
          </a:prstGeom>
          <a:noFill/>
          <a:ln>
            <a:noFill/>
          </a:ln>
        </p:spPr>
      </p:pic>
      <p:pic>
        <p:nvPicPr>
          <p:cNvPr id="354" name="Google Shape;354;p25" title="Chart"/>
          <p:cNvPicPr preferRelativeResize="0"/>
          <p:nvPr/>
        </p:nvPicPr>
        <p:blipFill>
          <a:blip r:embed="rId4">
            <a:alphaModFix/>
          </a:blip>
          <a:stretch>
            <a:fillRect/>
          </a:stretch>
        </p:blipFill>
        <p:spPr>
          <a:xfrm>
            <a:off x="4763348" y="1705150"/>
            <a:ext cx="4111851" cy="2542500"/>
          </a:xfrm>
          <a:prstGeom prst="rect">
            <a:avLst/>
          </a:prstGeom>
          <a:noFill/>
          <a:ln>
            <a:noFill/>
          </a:ln>
        </p:spPr>
      </p:pic>
      <p:sp>
        <p:nvSpPr>
          <p:cNvPr id="355" name="Google Shape;355;p25"/>
          <p:cNvSpPr txBox="1"/>
          <p:nvPr/>
        </p:nvSpPr>
        <p:spPr>
          <a:xfrm>
            <a:off x="1096800" y="4361450"/>
            <a:ext cx="2865000" cy="3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Time for Training: 8.968 hours</a:t>
            </a:r>
            <a:endParaRPr sz="1300">
              <a:solidFill>
                <a:schemeClr val="dk2"/>
              </a:solidFill>
              <a:latin typeface="Nunito"/>
              <a:ea typeface="Nunito"/>
              <a:cs typeface="Nunito"/>
              <a:sym typeface="Nunito"/>
            </a:endParaRPr>
          </a:p>
        </p:txBody>
      </p:sp>
      <p:sp>
        <p:nvSpPr>
          <p:cNvPr id="356" name="Google Shape;356;p25"/>
          <p:cNvSpPr txBox="1"/>
          <p:nvPr/>
        </p:nvSpPr>
        <p:spPr>
          <a:xfrm>
            <a:off x="5495400" y="4361450"/>
            <a:ext cx="2865000" cy="3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Time for Training: 21.296 hours</a:t>
            </a:r>
            <a:endParaRPr sz="1300">
              <a:solidFill>
                <a:schemeClr val="dk2"/>
              </a:solidFill>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2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Open Hardware Monitor</a:t>
            </a:r>
            <a:endParaRPr/>
          </a:p>
        </p:txBody>
      </p:sp>
      <p:pic>
        <p:nvPicPr>
          <p:cNvPr id="362" name="Google Shape;362;p26"/>
          <p:cNvPicPr preferRelativeResize="0"/>
          <p:nvPr/>
        </p:nvPicPr>
        <p:blipFill>
          <a:blip r:embed="rId3">
            <a:alphaModFix/>
          </a:blip>
          <a:stretch>
            <a:fillRect/>
          </a:stretch>
        </p:blipFill>
        <p:spPr>
          <a:xfrm>
            <a:off x="1826251" y="1360075"/>
            <a:ext cx="5491499" cy="34857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Open Hardware Monitor</a:t>
            </a:r>
            <a:endParaRPr/>
          </a:p>
        </p:txBody>
      </p:sp>
      <p:pic>
        <p:nvPicPr>
          <p:cNvPr id="368" name="Google Shape;368;p27"/>
          <p:cNvPicPr preferRelativeResize="0"/>
          <p:nvPr/>
        </p:nvPicPr>
        <p:blipFill>
          <a:blip r:embed="rId3">
            <a:alphaModFix/>
          </a:blip>
          <a:stretch>
            <a:fillRect/>
          </a:stretch>
        </p:blipFill>
        <p:spPr>
          <a:xfrm>
            <a:off x="614075" y="1823475"/>
            <a:ext cx="7915832" cy="3240825"/>
          </a:xfrm>
          <a:prstGeom prst="rect">
            <a:avLst/>
          </a:prstGeom>
          <a:noFill/>
          <a:ln>
            <a:noFill/>
          </a:ln>
        </p:spPr>
      </p:pic>
      <p:sp>
        <p:nvSpPr>
          <p:cNvPr id="369" name="Google Shape;369;p27"/>
          <p:cNvSpPr txBox="1"/>
          <p:nvPr/>
        </p:nvSpPr>
        <p:spPr>
          <a:xfrm>
            <a:off x="797075" y="1455075"/>
            <a:ext cx="2962800" cy="36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How the Data Looks:</a:t>
            </a:r>
            <a:endParaRPr sz="1300">
              <a:solidFill>
                <a:schemeClr val="dk2"/>
              </a:solidFill>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2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Open Hardware Monitor</a:t>
            </a:r>
            <a:endParaRPr/>
          </a:p>
        </p:txBody>
      </p:sp>
      <p:pic>
        <p:nvPicPr>
          <p:cNvPr id="375" name="Google Shape;375;p28"/>
          <p:cNvPicPr preferRelativeResize="0"/>
          <p:nvPr/>
        </p:nvPicPr>
        <p:blipFill>
          <a:blip r:embed="rId3">
            <a:alphaModFix/>
          </a:blip>
          <a:stretch>
            <a:fillRect/>
          </a:stretch>
        </p:blipFill>
        <p:spPr>
          <a:xfrm>
            <a:off x="806812" y="1597875"/>
            <a:ext cx="7530375" cy="2349700"/>
          </a:xfrm>
          <a:prstGeom prst="rect">
            <a:avLst/>
          </a:prstGeom>
          <a:noFill/>
          <a:ln>
            <a:noFill/>
          </a:ln>
        </p:spPr>
      </p:pic>
      <p:sp>
        <p:nvSpPr>
          <p:cNvPr id="376" name="Google Shape;376;p28"/>
          <p:cNvSpPr txBox="1"/>
          <p:nvPr/>
        </p:nvSpPr>
        <p:spPr>
          <a:xfrm>
            <a:off x="7083600" y="4000500"/>
            <a:ext cx="1662000" cy="4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Nunito"/>
                <a:ea typeface="Nunito"/>
                <a:cs typeface="Nunito"/>
                <a:sym typeface="Nunito"/>
              </a:rPr>
              <a:t>Using Averages*</a:t>
            </a:r>
            <a:endParaRPr sz="1100">
              <a:solidFill>
                <a:schemeClr val="dk2"/>
              </a:solidFill>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2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Training (Correlograms)</a:t>
            </a:r>
            <a:endParaRPr/>
          </a:p>
        </p:txBody>
      </p:sp>
      <p:pic>
        <p:nvPicPr>
          <p:cNvPr id="382" name="Google Shape;382;p29"/>
          <p:cNvPicPr preferRelativeResize="0"/>
          <p:nvPr/>
        </p:nvPicPr>
        <p:blipFill>
          <a:blip r:embed="rId3">
            <a:alphaModFix/>
          </a:blip>
          <a:stretch>
            <a:fillRect/>
          </a:stretch>
        </p:blipFill>
        <p:spPr>
          <a:xfrm>
            <a:off x="1133761" y="1399275"/>
            <a:ext cx="3414390" cy="3245075"/>
          </a:xfrm>
          <a:prstGeom prst="rect">
            <a:avLst/>
          </a:prstGeom>
          <a:noFill/>
          <a:ln>
            <a:noFill/>
          </a:ln>
        </p:spPr>
      </p:pic>
      <p:sp>
        <p:nvSpPr>
          <p:cNvPr id="383" name="Google Shape;383;p29"/>
          <p:cNvSpPr txBox="1"/>
          <p:nvPr/>
        </p:nvSpPr>
        <p:spPr>
          <a:xfrm>
            <a:off x="2373025" y="1464807"/>
            <a:ext cx="743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2"/>
                </a:solidFill>
                <a:latin typeface="Nunito"/>
                <a:ea typeface="Nunito"/>
                <a:cs typeface="Nunito"/>
                <a:sym typeface="Nunito"/>
              </a:rPr>
              <a:t>Alex</a:t>
            </a:r>
            <a:endParaRPr sz="1300">
              <a:solidFill>
                <a:schemeClr val="dk2"/>
              </a:solidFill>
              <a:latin typeface="Nunito"/>
              <a:ea typeface="Nunito"/>
              <a:cs typeface="Nunito"/>
              <a:sym typeface="Nunito"/>
            </a:endParaRPr>
          </a:p>
        </p:txBody>
      </p:sp>
      <p:pic>
        <p:nvPicPr>
          <p:cNvPr id="384" name="Google Shape;384;p29"/>
          <p:cNvPicPr preferRelativeResize="0"/>
          <p:nvPr/>
        </p:nvPicPr>
        <p:blipFill>
          <a:blip r:embed="rId4">
            <a:alphaModFix/>
          </a:blip>
          <a:stretch>
            <a:fillRect/>
          </a:stretch>
        </p:blipFill>
        <p:spPr>
          <a:xfrm>
            <a:off x="4595845" y="1399275"/>
            <a:ext cx="3414390" cy="3245075"/>
          </a:xfrm>
          <a:prstGeom prst="rect">
            <a:avLst/>
          </a:prstGeom>
          <a:noFill/>
          <a:ln>
            <a:noFill/>
          </a:ln>
        </p:spPr>
      </p:pic>
      <p:sp>
        <p:nvSpPr>
          <p:cNvPr id="385" name="Google Shape;385;p29"/>
          <p:cNvSpPr txBox="1"/>
          <p:nvPr/>
        </p:nvSpPr>
        <p:spPr>
          <a:xfrm>
            <a:off x="6141563" y="1521682"/>
            <a:ext cx="743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2"/>
                </a:solidFill>
                <a:latin typeface="Nunito"/>
                <a:ea typeface="Nunito"/>
                <a:cs typeface="Nunito"/>
                <a:sym typeface="Nunito"/>
              </a:rPr>
              <a:t>Jeff</a:t>
            </a:r>
            <a:endParaRPr sz="1300">
              <a:solidFill>
                <a:schemeClr val="dk2"/>
              </a:solidFill>
              <a:latin typeface="Nunito"/>
              <a:ea typeface="Nunito"/>
              <a:cs typeface="Nunito"/>
              <a:sym typeface="Nuni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Training (Correlograms)</a:t>
            </a:r>
            <a:endParaRPr/>
          </a:p>
        </p:txBody>
      </p:sp>
      <p:pic>
        <p:nvPicPr>
          <p:cNvPr id="391" name="Google Shape;391;p30"/>
          <p:cNvPicPr preferRelativeResize="0"/>
          <p:nvPr/>
        </p:nvPicPr>
        <p:blipFill>
          <a:blip r:embed="rId3">
            <a:alphaModFix/>
          </a:blip>
          <a:stretch>
            <a:fillRect/>
          </a:stretch>
        </p:blipFill>
        <p:spPr>
          <a:xfrm>
            <a:off x="1303789" y="1401400"/>
            <a:ext cx="3240825" cy="3240825"/>
          </a:xfrm>
          <a:prstGeom prst="rect">
            <a:avLst/>
          </a:prstGeom>
          <a:noFill/>
          <a:ln>
            <a:noFill/>
          </a:ln>
        </p:spPr>
      </p:pic>
      <p:sp>
        <p:nvSpPr>
          <p:cNvPr id="392" name="Google Shape;392;p30"/>
          <p:cNvSpPr txBox="1"/>
          <p:nvPr/>
        </p:nvSpPr>
        <p:spPr>
          <a:xfrm>
            <a:off x="2552513" y="1507307"/>
            <a:ext cx="743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2"/>
                </a:solidFill>
                <a:latin typeface="Nunito"/>
                <a:ea typeface="Nunito"/>
                <a:cs typeface="Nunito"/>
                <a:sym typeface="Nunito"/>
              </a:rPr>
              <a:t>Ruben</a:t>
            </a:r>
            <a:endParaRPr sz="1300">
              <a:solidFill>
                <a:schemeClr val="dk2"/>
              </a:solidFill>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Training (Confusion Matrix)</a:t>
            </a:r>
            <a:endParaRPr/>
          </a:p>
        </p:txBody>
      </p:sp>
      <p:pic>
        <p:nvPicPr>
          <p:cNvPr id="398" name="Google Shape;398;p31"/>
          <p:cNvPicPr preferRelativeResize="0"/>
          <p:nvPr/>
        </p:nvPicPr>
        <p:blipFill>
          <a:blip r:embed="rId3">
            <a:alphaModFix/>
          </a:blip>
          <a:stretch>
            <a:fillRect/>
          </a:stretch>
        </p:blipFill>
        <p:spPr>
          <a:xfrm>
            <a:off x="376411" y="1674075"/>
            <a:ext cx="4197453" cy="2958424"/>
          </a:xfrm>
          <a:prstGeom prst="rect">
            <a:avLst/>
          </a:prstGeom>
          <a:noFill/>
          <a:ln>
            <a:noFill/>
          </a:ln>
        </p:spPr>
      </p:pic>
      <p:sp>
        <p:nvSpPr>
          <p:cNvPr id="399" name="Google Shape;399;p31"/>
          <p:cNvSpPr txBox="1"/>
          <p:nvPr/>
        </p:nvSpPr>
        <p:spPr>
          <a:xfrm>
            <a:off x="2068225" y="1212975"/>
            <a:ext cx="743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2"/>
                </a:solidFill>
                <a:latin typeface="Nunito"/>
                <a:ea typeface="Nunito"/>
                <a:cs typeface="Nunito"/>
                <a:sym typeface="Nunito"/>
              </a:rPr>
              <a:t>Alex</a:t>
            </a:r>
            <a:endParaRPr sz="1300">
              <a:solidFill>
                <a:schemeClr val="dk2"/>
              </a:solidFill>
              <a:latin typeface="Nunito"/>
              <a:ea typeface="Nunito"/>
              <a:cs typeface="Nunito"/>
              <a:sym typeface="Nunito"/>
            </a:endParaRPr>
          </a:p>
        </p:txBody>
      </p:sp>
      <p:pic>
        <p:nvPicPr>
          <p:cNvPr id="400" name="Google Shape;400;p31"/>
          <p:cNvPicPr preferRelativeResize="0"/>
          <p:nvPr/>
        </p:nvPicPr>
        <p:blipFill>
          <a:blip r:embed="rId4">
            <a:alphaModFix/>
          </a:blip>
          <a:stretch>
            <a:fillRect/>
          </a:stretch>
        </p:blipFill>
        <p:spPr>
          <a:xfrm>
            <a:off x="4940150" y="1677975"/>
            <a:ext cx="3987825" cy="2958424"/>
          </a:xfrm>
          <a:prstGeom prst="rect">
            <a:avLst/>
          </a:prstGeom>
          <a:noFill/>
          <a:ln>
            <a:noFill/>
          </a:ln>
        </p:spPr>
      </p:pic>
      <p:sp>
        <p:nvSpPr>
          <p:cNvPr id="401" name="Google Shape;401;p31"/>
          <p:cNvSpPr txBox="1"/>
          <p:nvPr/>
        </p:nvSpPr>
        <p:spPr>
          <a:xfrm>
            <a:off x="6522563" y="1293082"/>
            <a:ext cx="743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2"/>
                </a:solidFill>
                <a:latin typeface="Nunito"/>
                <a:ea typeface="Nunito"/>
                <a:cs typeface="Nunito"/>
                <a:sym typeface="Nunito"/>
              </a:rPr>
              <a:t>Jeff</a:t>
            </a:r>
            <a:endParaRPr sz="1300">
              <a:solidFill>
                <a:schemeClr val="dk2"/>
              </a:solidFill>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1296300" y="2150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YOLO Modeling</a:t>
            </a:r>
            <a:endParaRPr/>
          </a:p>
        </p:txBody>
      </p:sp>
      <p:pic>
        <p:nvPicPr>
          <p:cNvPr id="284" name="Google Shape;284;p14"/>
          <p:cNvPicPr preferRelativeResize="0"/>
          <p:nvPr/>
        </p:nvPicPr>
        <p:blipFill>
          <a:blip r:embed="rId3">
            <a:alphaModFix/>
          </a:blip>
          <a:stretch>
            <a:fillRect/>
          </a:stretch>
        </p:blipFill>
        <p:spPr>
          <a:xfrm>
            <a:off x="1296300" y="1040976"/>
            <a:ext cx="1860000" cy="1660350"/>
          </a:xfrm>
          <a:prstGeom prst="rect">
            <a:avLst/>
          </a:prstGeom>
          <a:noFill/>
          <a:ln>
            <a:noFill/>
          </a:ln>
        </p:spPr>
      </p:pic>
      <p:pic>
        <p:nvPicPr>
          <p:cNvPr id="285" name="Google Shape;285;p14"/>
          <p:cNvPicPr preferRelativeResize="0"/>
          <p:nvPr/>
        </p:nvPicPr>
        <p:blipFill>
          <a:blip r:embed="rId4">
            <a:alphaModFix/>
          </a:blip>
          <a:stretch>
            <a:fillRect/>
          </a:stretch>
        </p:blipFill>
        <p:spPr>
          <a:xfrm>
            <a:off x="4667075" y="1040987"/>
            <a:ext cx="3774901" cy="1793487"/>
          </a:xfrm>
          <a:prstGeom prst="rect">
            <a:avLst/>
          </a:prstGeom>
          <a:noFill/>
          <a:ln>
            <a:noFill/>
          </a:ln>
        </p:spPr>
      </p:pic>
      <p:pic>
        <p:nvPicPr>
          <p:cNvPr id="286" name="Google Shape;286;p14"/>
          <p:cNvPicPr preferRelativeResize="0"/>
          <p:nvPr/>
        </p:nvPicPr>
        <p:blipFill>
          <a:blip r:embed="rId5">
            <a:alphaModFix/>
          </a:blip>
          <a:stretch>
            <a:fillRect/>
          </a:stretch>
        </p:blipFill>
        <p:spPr>
          <a:xfrm>
            <a:off x="1296300" y="2921215"/>
            <a:ext cx="3291250" cy="1881375"/>
          </a:xfrm>
          <a:prstGeom prst="rect">
            <a:avLst/>
          </a:prstGeom>
          <a:noFill/>
          <a:ln>
            <a:noFill/>
          </a:ln>
        </p:spPr>
      </p:pic>
      <p:sp>
        <p:nvSpPr>
          <p:cNvPr id="287" name="Google Shape;287;p14"/>
          <p:cNvSpPr txBox="1"/>
          <p:nvPr/>
        </p:nvSpPr>
        <p:spPr>
          <a:xfrm>
            <a:off x="5120950" y="3203400"/>
            <a:ext cx="3774900" cy="17673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2"/>
              </a:buClr>
              <a:buSzPts val="1300"/>
              <a:buFont typeface="Nunito"/>
              <a:buAutoNum type="arabicPeriod"/>
            </a:pPr>
            <a:r>
              <a:rPr lang="en" sz="1300">
                <a:solidFill>
                  <a:schemeClr val="dk2"/>
                </a:solidFill>
                <a:latin typeface="Nunito"/>
                <a:ea typeface="Nunito"/>
                <a:cs typeface="Nunito"/>
                <a:sym typeface="Nunito"/>
              </a:rPr>
              <a:t>Residual Blocks</a:t>
            </a:r>
            <a:endParaRPr sz="1300">
              <a:solidFill>
                <a:schemeClr val="dk2"/>
              </a:solidFill>
              <a:latin typeface="Nunito"/>
              <a:ea typeface="Nunito"/>
              <a:cs typeface="Nunito"/>
              <a:sym typeface="Nunito"/>
            </a:endParaRPr>
          </a:p>
          <a:p>
            <a:pPr indent="-311150" lvl="0" marL="457200" rtl="0" algn="l">
              <a:spcBef>
                <a:spcPts val="0"/>
              </a:spcBef>
              <a:spcAft>
                <a:spcPts val="0"/>
              </a:spcAft>
              <a:buClr>
                <a:schemeClr val="dk2"/>
              </a:buClr>
              <a:buSzPts val="1300"/>
              <a:buFont typeface="Nunito"/>
              <a:buAutoNum type="arabicPeriod"/>
            </a:pPr>
            <a:r>
              <a:rPr lang="en" sz="1300">
                <a:solidFill>
                  <a:schemeClr val="dk2"/>
                </a:solidFill>
                <a:latin typeface="Nunito"/>
                <a:ea typeface="Nunito"/>
                <a:cs typeface="Nunito"/>
                <a:sym typeface="Nunito"/>
              </a:rPr>
              <a:t>Bounding box Regression</a:t>
            </a:r>
            <a:endParaRPr sz="1300">
              <a:solidFill>
                <a:schemeClr val="dk2"/>
              </a:solidFill>
              <a:latin typeface="Nunito"/>
              <a:ea typeface="Nunito"/>
              <a:cs typeface="Nunito"/>
              <a:sym typeface="Nunito"/>
            </a:endParaRPr>
          </a:p>
          <a:p>
            <a:pPr indent="-311150" lvl="0" marL="457200" rtl="0" algn="l">
              <a:spcBef>
                <a:spcPts val="0"/>
              </a:spcBef>
              <a:spcAft>
                <a:spcPts val="0"/>
              </a:spcAft>
              <a:buClr>
                <a:schemeClr val="dk2"/>
              </a:buClr>
              <a:buSzPts val="1300"/>
              <a:buFont typeface="Nunito"/>
              <a:buAutoNum type="arabicPeriod"/>
            </a:pPr>
            <a:r>
              <a:rPr lang="en" sz="1300">
                <a:solidFill>
                  <a:schemeClr val="dk2"/>
                </a:solidFill>
                <a:latin typeface="Nunito"/>
                <a:ea typeface="Nunito"/>
                <a:cs typeface="Nunito"/>
                <a:sym typeface="Nunito"/>
              </a:rPr>
              <a:t>Intersections Over Unions</a:t>
            </a:r>
            <a:endParaRPr sz="1300">
              <a:solidFill>
                <a:schemeClr val="dk2"/>
              </a:solidFill>
              <a:latin typeface="Nunito"/>
              <a:ea typeface="Nunito"/>
              <a:cs typeface="Nunito"/>
              <a:sym typeface="Nunito"/>
            </a:endParaRPr>
          </a:p>
          <a:p>
            <a:pPr indent="-311150" lvl="0" marL="457200" rtl="0" algn="l">
              <a:spcBef>
                <a:spcPts val="0"/>
              </a:spcBef>
              <a:spcAft>
                <a:spcPts val="0"/>
              </a:spcAft>
              <a:buClr>
                <a:schemeClr val="dk2"/>
              </a:buClr>
              <a:buSzPts val="1300"/>
              <a:buFont typeface="Nunito"/>
              <a:buAutoNum type="arabicPeriod"/>
            </a:pPr>
            <a:r>
              <a:rPr lang="en" sz="1300">
                <a:solidFill>
                  <a:schemeClr val="dk2"/>
                </a:solidFill>
                <a:latin typeface="Nunito"/>
                <a:ea typeface="Nunito"/>
                <a:cs typeface="Nunito"/>
                <a:sym typeface="Nunito"/>
              </a:rPr>
              <a:t>Non-Max Suppression or NMS</a:t>
            </a:r>
            <a:endParaRPr sz="1300">
              <a:solidFill>
                <a:schemeClr val="dk2"/>
              </a:solidFill>
              <a:latin typeface="Nunito"/>
              <a:ea typeface="Nunito"/>
              <a:cs typeface="Nunito"/>
              <a:sym typeface="Nunito"/>
            </a:endParaRPr>
          </a:p>
          <a:p>
            <a:pPr indent="-311150" lvl="1" marL="914400" rtl="0" algn="l">
              <a:spcBef>
                <a:spcPts val="0"/>
              </a:spcBef>
              <a:spcAft>
                <a:spcPts val="0"/>
              </a:spcAft>
              <a:buClr>
                <a:schemeClr val="dk2"/>
              </a:buClr>
              <a:buSzPts val="1300"/>
              <a:buFont typeface="Nunito"/>
              <a:buAutoNum type="alphaLcPeriod"/>
            </a:pPr>
            <a:r>
              <a:rPr lang="en" sz="1300">
                <a:solidFill>
                  <a:schemeClr val="dk2"/>
                </a:solidFill>
                <a:latin typeface="Nunito"/>
                <a:ea typeface="Nunito"/>
                <a:cs typeface="Nunito"/>
                <a:sym typeface="Nunito"/>
              </a:rPr>
              <a:t>Keeping only highest probability score of detection</a:t>
            </a:r>
            <a:endParaRPr sz="1300">
              <a:solidFill>
                <a:schemeClr val="dk2"/>
              </a:solidFill>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Training (Confusion Matrix)</a:t>
            </a:r>
            <a:endParaRPr/>
          </a:p>
        </p:txBody>
      </p:sp>
      <p:sp>
        <p:nvSpPr>
          <p:cNvPr id="407" name="Google Shape;407;p32"/>
          <p:cNvSpPr txBox="1"/>
          <p:nvPr/>
        </p:nvSpPr>
        <p:spPr>
          <a:xfrm>
            <a:off x="2477313" y="1255475"/>
            <a:ext cx="743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2"/>
                </a:solidFill>
                <a:latin typeface="Nunito"/>
                <a:ea typeface="Nunito"/>
                <a:cs typeface="Nunito"/>
                <a:sym typeface="Nunito"/>
              </a:rPr>
              <a:t>Ruben</a:t>
            </a:r>
            <a:endParaRPr sz="1300">
              <a:solidFill>
                <a:schemeClr val="dk2"/>
              </a:solidFill>
              <a:latin typeface="Nunito"/>
              <a:ea typeface="Nunito"/>
              <a:cs typeface="Nunito"/>
              <a:sym typeface="Nunito"/>
            </a:endParaRPr>
          </a:p>
        </p:txBody>
      </p:sp>
      <p:pic>
        <p:nvPicPr>
          <p:cNvPr id="408" name="Google Shape;408;p32"/>
          <p:cNvPicPr preferRelativeResize="0"/>
          <p:nvPr/>
        </p:nvPicPr>
        <p:blipFill>
          <a:blip r:embed="rId3">
            <a:alphaModFix/>
          </a:blip>
          <a:stretch>
            <a:fillRect/>
          </a:stretch>
        </p:blipFill>
        <p:spPr>
          <a:xfrm>
            <a:off x="716339" y="1597875"/>
            <a:ext cx="4265334" cy="3199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Training (Instances of Different Classes)</a:t>
            </a:r>
            <a:endParaRPr/>
          </a:p>
        </p:txBody>
      </p:sp>
      <p:pic>
        <p:nvPicPr>
          <p:cNvPr id="414" name="Google Shape;414;p33"/>
          <p:cNvPicPr preferRelativeResize="0"/>
          <p:nvPr/>
        </p:nvPicPr>
        <p:blipFill rotWithShape="1">
          <a:blip r:embed="rId3">
            <a:alphaModFix/>
          </a:blip>
          <a:srcRect b="49929" l="0" r="0" t="0"/>
          <a:stretch/>
        </p:blipFill>
        <p:spPr>
          <a:xfrm>
            <a:off x="407763" y="2265775"/>
            <a:ext cx="4349532" cy="2177804"/>
          </a:xfrm>
          <a:prstGeom prst="rect">
            <a:avLst/>
          </a:prstGeom>
          <a:noFill/>
          <a:ln>
            <a:noFill/>
          </a:ln>
        </p:spPr>
      </p:pic>
      <p:sp>
        <p:nvSpPr>
          <p:cNvPr id="415" name="Google Shape;415;p33"/>
          <p:cNvSpPr txBox="1"/>
          <p:nvPr/>
        </p:nvSpPr>
        <p:spPr>
          <a:xfrm>
            <a:off x="2068225" y="1746375"/>
            <a:ext cx="743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2"/>
                </a:solidFill>
                <a:latin typeface="Nunito"/>
                <a:ea typeface="Nunito"/>
                <a:cs typeface="Nunito"/>
                <a:sym typeface="Nunito"/>
              </a:rPr>
              <a:t>Alex</a:t>
            </a:r>
            <a:endParaRPr sz="1300">
              <a:solidFill>
                <a:schemeClr val="dk2"/>
              </a:solidFill>
              <a:latin typeface="Nunito"/>
              <a:ea typeface="Nunito"/>
              <a:cs typeface="Nunito"/>
              <a:sym typeface="Nunito"/>
            </a:endParaRPr>
          </a:p>
        </p:txBody>
      </p:sp>
      <p:pic>
        <p:nvPicPr>
          <p:cNvPr id="416" name="Google Shape;416;p33"/>
          <p:cNvPicPr preferRelativeResize="0"/>
          <p:nvPr/>
        </p:nvPicPr>
        <p:blipFill rotWithShape="1">
          <a:blip r:embed="rId4">
            <a:alphaModFix/>
          </a:blip>
          <a:srcRect b="49929" l="0" r="0" t="0"/>
          <a:stretch/>
        </p:blipFill>
        <p:spPr>
          <a:xfrm>
            <a:off x="4386707" y="2265800"/>
            <a:ext cx="4349532" cy="2177804"/>
          </a:xfrm>
          <a:prstGeom prst="rect">
            <a:avLst/>
          </a:prstGeom>
          <a:noFill/>
          <a:ln>
            <a:noFill/>
          </a:ln>
        </p:spPr>
      </p:pic>
      <p:sp>
        <p:nvSpPr>
          <p:cNvPr id="417" name="Google Shape;417;p33"/>
          <p:cNvSpPr txBox="1"/>
          <p:nvPr/>
        </p:nvSpPr>
        <p:spPr>
          <a:xfrm>
            <a:off x="6368363" y="1746382"/>
            <a:ext cx="743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2"/>
                </a:solidFill>
                <a:latin typeface="Nunito"/>
                <a:ea typeface="Nunito"/>
                <a:cs typeface="Nunito"/>
                <a:sym typeface="Nunito"/>
              </a:rPr>
              <a:t>Jeff</a:t>
            </a:r>
            <a:endParaRPr sz="1300">
              <a:solidFill>
                <a:schemeClr val="dk2"/>
              </a:solidFill>
              <a:latin typeface="Nunito"/>
              <a:ea typeface="Nunito"/>
              <a:cs typeface="Nunito"/>
              <a:sym typeface="Nuni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Training (Instances of Different Classes)</a:t>
            </a:r>
            <a:endParaRPr/>
          </a:p>
        </p:txBody>
      </p:sp>
      <p:sp>
        <p:nvSpPr>
          <p:cNvPr id="423" name="Google Shape;423;p34"/>
          <p:cNvSpPr txBox="1"/>
          <p:nvPr/>
        </p:nvSpPr>
        <p:spPr>
          <a:xfrm>
            <a:off x="2068225" y="1746375"/>
            <a:ext cx="743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Nina</a:t>
            </a:r>
            <a:endParaRPr sz="1300">
              <a:solidFill>
                <a:schemeClr val="dk2"/>
              </a:solidFill>
              <a:latin typeface="Nunito"/>
              <a:ea typeface="Nunito"/>
              <a:cs typeface="Nunito"/>
              <a:sym typeface="Nunito"/>
            </a:endParaRPr>
          </a:p>
        </p:txBody>
      </p:sp>
      <p:pic>
        <p:nvPicPr>
          <p:cNvPr id="424" name="Google Shape;424;p34"/>
          <p:cNvPicPr preferRelativeResize="0"/>
          <p:nvPr/>
        </p:nvPicPr>
        <p:blipFill rotWithShape="1">
          <a:blip r:embed="rId3">
            <a:alphaModFix/>
          </a:blip>
          <a:srcRect b="0" l="0" r="2591" t="0"/>
          <a:stretch/>
        </p:blipFill>
        <p:spPr>
          <a:xfrm>
            <a:off x="246050" y="2021525"/>
            <a:ext cx="4730475" cy="2453800"/>
          </a:xfrm>
          <a:prstGeom prst="rect">
            <a:avLst/>
          </a:prstGeom>
          <a:noFill/>
          <a:ln>
            <a:noFill/>
          </a:ln>
        </p:spPr>
      </p:pic>
      <p:sp>
        <p:nvSpPr>
          <p:cNvPr id="425" name="Google Shape;425;p34"/>
          <p:cNvSpPr txBox="1"/>
          <p:nvPr/>
        </p:nvSpPr>
        <p:spPr>
          <a:xfrm>
            <a:off x="6212975" y="1746375"/>
            <a:ext cx="743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Ruben</a:t>
            </a:r>
            <a:endParaRPr sz="1300">
              <a:solidFill>
                <a:schemeClr val="dk2"/>
              </a:solidFill>
              <a:latin typeface="Nunito"/>
              <a:ea typeface="Nunito"/>
              <a:cs typeface="Nunito"/>
              <a:sym typeface="Nunito"/>
            </a:endParaRPr>
          </a:p>
        </p:txBody>
      </p:sp>
      <p:pic>
        <p:nvPicPr>
          <p:cNvPr id="426" name="Google Shape;426;p34"/>
          <p:cNvPicPr preferRelativeResize="0"/>
          <p:nvPr/>
        </p:nvPicPr>
        <p:blipFill rotWithShape="1">
          <a:blip r:embed="rId4">
            <a:alphaModFix/>
          </a:blip>
          <a:srcRect b="49731" l="0" r="7663" t="0"/>
          <a:stretch/>
        </p:blipFill>
        <p:spPr>
          <a:xfrm>
            <a:off x="4796675" y="2091888"/>
            <a:ext cx="4248552" cy="23130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3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Training</a:t>
            </a:r>
            <a:endParaRPr/>
          </a:p>
        </p:txBody>
      </p:sp>
      <p:pic>
        <p:nvPicPr>
          <p:cNvPr id="432" name="Google Shape;432;p35"/>
          <p:cNvPicPr preferRelativeResize="0"/>
          <p:nvPr/>
        </p:nvPicPr>
        <p:blipFill>
          <a:blip r:embed="rId3">
            <a:alphaModFix/>
          </a:blip>
          <a:stretch>
            <a:fillRect/>
          </a:stretch>
        </p:blipFill>
        <p:spPr>
          <a:xfrm>
            <a:off x="3174726" y="446174"/>
            <a:ext cx="3586099" cy="2390149"/>
          </a:xfrm>
          <a:prstGeom prst="rect">
            <a:avLst/>
          </a:prstGeom>
          <a:noFill/>
          <a:ln>
            <a:noFill/>
          </a:ln>
        </p:spPr>
      </p:pic>
      <p:pic>
        <p:nvPicPr>
          <p:cNvPr id="433" name="Google Shape;433;p35"/>
          <p:cNvPicPr preferRelativeResize="0"/>
          <p:nvPr/>
        </p:nvPicPr>
        <p:blipFill>
          <a:blip r:embed="rId4">
            <a:alphaModFix/>
          </a:blip>
          <a:stretch>
            <a:fillRect/>
          </a:stretch>
        </p:blipFill>
        <p:spPr>
          <a:xfrm>
            <a:off x="5634944" y="414550"/>
            <a:ext cx="3509059" cy="2338801"/>
          </a:xfrm>
          <a:prstGeom prst="rect">
            <a:avLst/>
          </a:prstGeom>
          <a:noFill/>
          <a:ln>
            <a:noFill/>
          </a:ln>
        </p:spPr>
      </p:pic>
      <p:pic>
        <p:nvPicPr>
          <p:cNvPr id="434" name="Google Shape;434;p35"/>
          <p:cNvPicPr preferRelativeResize="0"/>
          <p:nvPr/>
        </p:nvPicPr>
        <p:blipFill>
          <a:blip r:embed="rId5">
            <a:alphaModFix/>
          </a:blip>
          <a:stretch>
            <a:fillRect/>
          </a:stretch>
        </p:blipFill>
        <p:spPr>
          <a:xfrm>
            <a:off x="5634931" y="2753350"/>
            <a:ext cx="3509069" cy="2338801"/>
          </a:xfrm>
          <a:prstGeom prst="rect">
            <a:avLst/>
          </a:prstGeom>
          <a:noFill/>
          <a:ln>
            <a:noFill/>
          </a:ln>
        </p:spPr>
      </p:pic>
      <p:pic>
        <p:nvPicPr>
          <p:cNvPr id="435" name="Google Shape;435;p35"/>
          <p:cNvPicPr preferRelativeResize="0"/>
          <p:nvPr/>
        </p:nvPicPr>
        <p:blipFill>
          <a:blip r:embed="rId6">
            <a:alphaModFix/>
          </a:blip>
          <a:stretch>
            <a:fillRect/>
          </a:stretch>
        </p:blipFill>
        <p:spPr>
          <a:xfrm>
            <a:off x="901193" y="2804700"/>
            <a:ext cx="4677632" cy="2338801"/>
          </a:xfrm>
          <a:prstGeom prst="rect">
            <a:avLst/>
          </a:prstGeom>
          <a:noFill/>
          <a:ln>
            <a:noFill/>
          </a:ln>
        </p:spPr>
      </p:pic>
      <p:sp>
        <p:nvSpPr>
          <p:cNvPr id="436" name="Google Shape;436;p35"/>
          <p:cNvSpPr txBox="1"/>
          <p:nvPr/>
        </p:nvSpPr>
        <p:spPr>
          <a:xfrm>
            <a:off x="1709625" y="1788350"/>
            <a:ext cx="743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2"/>
                </a:solidFill>
                <a:latin typeface="Nunito"/>
                <a:ea typeface="Nunito"/>
                <a:cs typeface="Nunito"/>
                <a:sym typeface="Nunito"/>
              </a:rPr>
              <a:t>Alex</a:t>
            </a:r>
            <a:endParaRPr sz="1300">
              <a:solidFill>
                <a:schemeClr val="dk2"/>
              </a:solidFill>
              <a:latin typeface="Nunito"/>
              <a:ea typeface="Nunito"/>
              <a:cs typeface="Nunito"/>
              <a:sym typeface="Nuni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3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Training</a:t>
            </a:r>
            <a:endParaRPr/>
          </a:p>
        </p:txBody>
      </p:sp>
      <p:sp>
        <p:nvSpPr>
          <p:cNvPr id="442" name="Google Shape;442;p36"/>
          <p:cNvSpPr txBox="1"/>
          <p:nvPr/>
        </p:nvSpPr>
        <p:spPr>
          <a:xfrm>
            <a:off x="1709625" y="1788350"/>
            <a:ext cx="743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2"/>
                </a:solidFill>
                <a:latin typeface="Nunito"/>
                <a:ea typeface="Nunito"/>
                <a:cs typeface="Nunito"/>
                <a:sym typeface="Nunito"/>
              </a:rPr>
              <a:t>Jeff</a:t>
            </a:r>
            <a:endParaRPr sz="1300">
              <a:solidFill>
                <a:schemeClr val="dk2"/>
              </a:solidFill>
              <a:latin typeface="Nunito"/>
              <a:ea typeface="Nunito"/>
              <a:cs typeface="Nunito"/>
              <a:sym typeface="Nunito"/>
            </a:endParaRPr>
          </a:p>
        </p:txBody>
      </p:sp>
      <p:pic>
        <p:nvPicPr>
          <p:cNvPr id="443" name="Google Shape;443;p36"/>
          <p:cNvPicPr preferRelativeResize="0"/>
          <p:nvPr/>
        </p:nvPicPr>
        <p:blipFill rotWithShape="1">
          <a:blip r:embed="rId3">
            <a:alphaModFix/>
          </a:blip>
          <a:srcRect b="0" l="0" r="30006" t="0"/>
          <a:stretch/>
        </p:blipFill>
        <p:spPr>
          <a:xfrm>
            <a:off x="2981050" y="414550"/>
            <a:ext cx="2456049" cy="2338801"/>
          </a:xfrm>
          <a:prstGeom prst="rect">
            <a:avLst/>
          </a:prstGeom>
          <a:noFill/>
          <a:ln>
            <a:noFill/>
          </a:ln>
        </p:spPr>
      </p:pic>
      <p:pic>
        <p:nvPicPr>
          <p:cNvPr id="444" name="Google Shape;444;p36"/>
          <p:cNvPicPr preferRelativeResize="0"/>
          <p:nvPr/>
        </p:nvPicPr>
        <p:blipFill>
          <a:blip r:embed="rId4">
            <a:alphaModFix/>
          </a:blip>
          <a:stretch>
            <a:fillRect/>
          </a:stretch>
        </p:blipFill>
        <p:spPr>
          <a:xfrm>
            <a:off x="5437100" y="414550"/>
            <a:ext cx="3509074" cy="2338801"/>
          </a:xfrm>
          <a:prstGeom prst="rect">
            <a:avLst/>
          </a:prstGeom>
          <a:noFill/>
          <a:ln>
            <a:noFill/>
          </a:ln>
        </p:spPr>
      </p:pic>
      <p:pic>
        <p:nvPicPr>
          <p:cNvPr id="445" name="Google Shape;445;p36"/>
          <p:cNvPicPr preferRelativeResize="0"/>
          <p:nvPr/>
        </p:nvPicPr>
        <p:blipFill>
          <a:blip r:embed="rId5">
            <a:alphaModFix/>
          </a:blip>
          <a:stretch>
            <a:fillRect/>
          </a:stretch>
        </p:blipFill>
        <p:spPr>
          <a:xfrm>
            <a:off x="1266400" y="2880076"/>
            <a:ext cx="4170701" cy="2085350"/>
          </a:xfrm>
          <a:prstGeom prst="rect">
            <a:avLst/>
          </a:prstGeom>
          <a:noFill/>
          <a:ln>
            <a:noFill/>
          </a:ln>
        </p:spPr>
      </p:pic>
      <p:pic>
        <p:nvPicPr>
          <p:cNvPr id="446" name="Google Shape;446;p36"/>
          <p:cNvPicPr preferRelativeResize="0"/>
          <p:nvPr/>
        </p:nvPicPr>
        <p:blipFill>
          <a:blip r:embed="rId6">
            <a:alphaModFix/>
          </a:blip>
          <a:stretch>
            <a:fillRect/>
          </a:stretch>
        </p:blipFill>
        <p:spPr>
          <a:xfrm>
            <a:off x="5589499" y="2905751"/>
            <a:ext cx="3128786" cy="208534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3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Training</a:t>
            </a:r>
            <a:endParaRPr/>
          </a:p>
        </p:txBody>
      </p:sp>
      <p:sp>
        <p:nvSpPr>
          <p:cNvPr id="452" name="Google Shape;452;p37"/>
          <p:cNvSpPr txBox="1"/>
          <p:nvPr/>
        </p:nvSpPr>
        <p:spPr>
          <a:xfrm>
            <a:off x="1709625" y="1788350"/>
            <a:ext cx="743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2"/>
                </a:solidFill>
                <a:latin typeface="Nunito"/>
                <a:ea typeface="Nunito"/>
                <a:cs typeface="Nunito"/>
                <a:sym typeface="Nunito"/>
              </a:rPr>
              <a:t>Ruben</a:t>
            </a:r>
            <a:endParaRPr sz="1300">
              <a:solidFill>
                <a:schemeClr val="dk2"/>
              </a:solidFill>
              <a:latin typeface="Nunito"/>
              <a:ea typeface="Nunito"/>
              <a:cs typeface="Nunito"/>
              <a:sym typeface="Nunito"/>
            </a:endParaRPr>
          </a:p>
        </p:txBody>
      </p:sp>
      <p:pic>
        <p:nvPicPr>
          <p:cNvPr id="453" name="Google Shape;453;p37"/>
          <p:cNvPicPr preferRelativeResize="0"/>
          <p:nvPr/>
        </p:nvPicPr>
        <p:blipFill rotWithShape="1">
          <a:blip r:embed="rId3">
            <a:alphaModFix/>
          </a:blip>
          <a:srcRect b="0" l="0" r="29393" t="0"/>
          <a:stretch/>
        </p:blipFill>
        <p:spPr>
          <a:xfrm>
            <a:off x="2991500" y="449975"/>
            <a:ext cx="2477558" cy="2338801"/>
          </a:xfrm>
          <a:prstGeom prst="rect">
            <a:avLst/>
          </a:prstGeom>
          <a:noFill/>
          <a:ln>
            <a:noFill/>
          </a:ln>
        </p:spPr>
      </p:pic>
      <p:pic>
        <p:nvPicPr>
          <p:cNvPr id="454" name="Google Shape;454;p37"/>
          <p:cNvPicPr preferRelativeResize="0"/>
          <p:nvPr/>
        </p:nvPicPr>
        <p:blipFill>
          <a:blip r:embed="rId4">
            <a:alphaModFix/>
          </a:blip>
          <a:stretch>
            <a:fillRect/>
          </a:stretch>
        </p:blipFill>
        <p:spPr>
          <a:xfrm>
            <a:off x="5511925" y="449975"/>
            <a:ext cx="3355100" cy="2236174"/>
          </a:xfrm>
          <a:prstGeom prst="rect">
            <a:avLst/>
          </a:prstGeom>
          <a:noFill/>
          <a:ln>
            <a:noFill/>
          </a:ln>
        </p:spPr>
      </p:pic>
      <p:pic>
        <p:nvPicPr>
          <p:cNvPr id="455" name="Google Shape;455;p37"/>
          <p:cNvPicPr preferRelativeResize="0"/>
          <p:nvPr/>
        </p:nvPicPr>
        <p:blipFill>
          <a:blip r:embed="rId5">
            <a:alphaModFix/>
          </a:blip>
          <a:stretch>
            <a:fillRect/>
          </a:stretch>
        </p:blipFill>
        <p:spPr>
          <a:xfrm>
            <a:off x="5621458" y="2838549"/>
            <a:ext cx="3229614" cy="2152550"/>
          </a:xfrm>
          <a:prstGeom prst="rect">
            <a:avLst/>
          </a:prstGeom>
          <a:noFill/>
          <a:ln>
            <a:noFill/>
          </a:ln>
        </p:spPr>
      </p:pic>
      <p:pic>
        <p:nvPicPr>
          <p:cNvPr id="456" name="Google Shape;456;p37"/>
          <p:cNvPicPr preferRelativeResize="0"/>
          <p:nvPr/>
        </p:nvPicPr>
        <p:blipFill>
          <a:blip r:embed="rId6">
            <a:alphaModFix/>
          </a:blip>
          <a:stretch>
            <a:fillRect/>
          </a:stretch>
        </p:blipFill>
        <p:spPr>
          <a:xfrm>
            <a:off x="1412075" y="2889864"/>
            <a:ext cx="4099850" cy="20499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3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Training</a:t>
            </a:r>
            <a:endParaRPr/>
          </a:p>
        </p:txBody>
      </p:sp>
      <p:pic>
        <p:nvPicPr>
          <p:cNvPr id="462" name="Google Shape;462;p38"/>
          <p:cNvPicPr preferRelativeResize="0"/>
          <p:nvPr/>
        </p:nvPicPr>
        <p:blipFill rotWithShape="1">
          <a:blip r:embed="rId3">
            <a:alphaModFix/>
          </a:blip>
          <a:srcRect b="0" l="0" r="0" t="0"/>
          <a:stretch/>
        </p:blipFill>
        <p:spPr>
          <a:xfrm>
            <a:off x="4784063" y="1799276"/>
            <a:ext cx="3141274" cy="2783630"/>
          </a:xfrm>
          <a:prstGeom prst="rect">
            <a:avLst/>
          </a:prstGeom>
          <a:noFill/>
          <a:ln>
            <a:noFill/>
          </a:ln>
        </p:spPr>
      </p:pic>
      <p:pic>
        <p:nvPicPr>
          <p:cNvPr id="463" name="Google Shape;463;p38"/>
          <p:cNvPicPr preferRelativeResize="0"/>
          <p:nvPr/>
        </p:nvPicPr>
        <p:blipFill>
          <a:blip r:embed="rId4">
            <a:alphaModFix/>
          </a:blip>
          <a:stretch>
            <a:fillRect/>
          </a:stretch>
        </p:blipFill>
        <p:spPr>
          <a:xfrm>
            <a:off x="1218663" y="1787079"/>
            <a:ext cx="3168802" cy="28080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3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Testing</a:t>
            </a:r>
            <a:endParaRPr/>
          </a:p>
        </p:txBody>
      </p:sp>
      <p:pic>
        <p:nvPicPr>
          <p:cNvPr id="469" name="Google Shape;469;p39"/>
          <p:cNvPicPr preferRelativeResize="0"/>
          <p:nvPr/>
        </p:nvPicPr>
        <p:blipFill>
          <a:blip r:embed="rId3">
            <a:alphaModFix/>
          </a:blip>
          <a:stretch>
            <a:fillRect/>
          </a:stretch>
        </p:blipFill>
        <p:spPr>
          <a:xfrm>
            <a:off x="1377038" y="1597875"/>
            <a:ext cx="3252462" cy="2907475"/>
          </a:xfrm>
          <a:prstGeom prst="rect">
            <a:avLst/>
          </a:prstGeom>
          <a:noFill/>
          <a:ln>
            <a:noFill/>
          </a:ln>
        </p:spPr>
      </p:pic>
      <p:pic>
        <p:nvPicPr>
          <p:cNvPr id="470" name="Google Shape;470;p39"/>
          <p:cNvPicPr preferRelativeResize="0"/>
          <p:nvPr/>
        </p:nvPicPr>
        <p:blipFill>
          <a:blip r:embed="rId4">
            <a:alphaModFix/>
          </a:blip>
          <a:stretch>
            <a:fillRect/>
          </a:stretch>
        </p:blipFill>
        <p:spPr>
          <a:xfrm>
            <a:off x="5008600" y="1597875"/>
            <a:ext cx="3252462" cy="29074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Testing</a:t>
            </a:r>
            <a:endParaRPr/>
          </a:p>
        </p:txBody>
      </p:sp>
      <p:pic>
        <p:nvPicPr>
          <p:cNvPr id="476" name="Google Shape;476;p40"/>
          <p:cNvPicPr preferRelativeResize="0"/>
          <p:nvPr/>
        </p:nvPicPr>
        <p:blipFill>
          <a:blip r:embed="rId3">
            <a:alphaModFix/>
          </a:blip>
          <a:stretch>
            <a:fillRect/>
          </a:stretch>
        </p:blipFill>
        <p:spPr>
          <a:xfrm>
            <a:off x="4728960" y="1905248"/>
            <a:ext cx="3858804" cy="2045150"/>
          </a:xfrm>
          <a:prstGeom prst="rect">
            <a:avLst/>
          </a:prstGeom>
          <a:noFill/>
          <a:ln>
            <a:noFill/>
          </a:ln>
        </p:spPr>
      </p:pic>
      <p:pic>
        <p:nvPicPr>
          <p:cNvPr id="477" name="Google Shape;477;p40"/>
          <p:cNvPicPr preferRelativeResize="0"/>
          <p:nvPr/>
        </p:nvPicPr>
        <p:blipFill>
          <a:blip r:embed="rId4">
            <a:alphaModFix/>
          </a:blip>
          <a:stretch>
            <a:fillRect/>
          </a:stretch>
        </p:blipFill>
        <p:spPr>
          <a:xfrm>
            <a:off x="556239" y="1905248"/>
            <a:ext cx="3858804" cy="20451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4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Testing</a:t>
            </a:r>
            <a:endParaRPr/>
          </a:p>
        </p:txBody>
      </p:sp>
      <p:pic>
        <p:nvPicPr>
          <p:cNvPr id="483" name="Google Shape;483;p41"/>
          <p:cNvPicPr preferRelativeResize="0"/>
          <p:nvPr/>
        </p:nvPicPr>
        <p:blipFill>
          <a:blip r:embed="rId3">
            <a:alphaModFix/>
          </a:blip>
          <a:stretch>
            <a:fillRect/>
          </a:stretch>
        </p:blipFill>
        <p:spPr>
          <a:xfrm>
            <a:off x="4935304" y="1738800"/>
            <a:ext cx="2972922" cy="2939675"/>
          </a:xfrm>
          <a:prstGeom prst="rect">
            <a:avLst/>
          </a:prstGeom>
          <a:noFill/>
          <a:ln>
            <a:noFill/>
          </a:ln>
        </p:spPr>
      </p:pic>
      <p:pic>
        <p:nvPicPr>
          <p:cNvPr id="484" name="Google Shape;484;p41"/>
          <p:cNvPicPr preferRelativeResize="0"/>
          <p:nvPr/>
        </p:nvPicPr>
        <p:blipFill rotWithShape="1">
          <a:blip r:embed="rId4">
            <a:alphaModFix/>
          </a:blip>
          <a:srcRect b="9247" l="0" r="0" t="0"/>
          <a:stretch/>
        </p:blipFill>
        <p:spPr>
          <a:xfrm>
            <a:off x="1235775" y="1738800"/>
            <a:ext cx="3275918" cy="2939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15"/>
          <p:cNvSpPr txBox="1"/>
          <p:nvPr>
            <p:ph type="ctrTitle"/>
          </p:nvPr>
        </p:nvSpPr>
        <p:spPr>
          <a:xfrm>
            <a:off x="1609200" y="1519050"/>
            <a:ext cx="5925600" cy="2105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What changed since our proposal?</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4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Testing</a:t>
            </a:r>
            <a:endParaRPr/>
          </a:p>
        </p:txBody>
      </p:sp>
      <p:pic>
        <p:nvPicPr>
          <p:cNvPr id="490" name="Google Shape;490;p42"/>
          <p:cNvPicPr preferRelativeResize="0"/>
          <p:nvPr/>
        </p:nvPicPr>
        <p:blipFill>
          <a:blip r:embed="rId3">
            <a:alphaModFix/>
          </a:blip>
          <a:stretch>
            <a:fillRect/>
          </a:stretch>
        </p:blipFill>
        <p:spPr>
          <a:xfrm>
            <a:off x="558300" y="1952275"/>
            <a:ext cx="3927226" cy="2098192"/>
          </a:xfrm>
          <a:prstGeom prst="rect">
            <a:avLst/>
          </a:prstGeom>
          <a:noFill/>
          <a:ln>
            <a:noFill/>
          </a:ln>
        </p:spPr>
      </p:pic>
      <p:pic>
        <p:nvPicPr>
          <p:cNvPr id="491" name="Google Shape;491;p42"/>
          <p:cNvPicPr preferRelativeResize="0"/>
          <p:nvPr/>
        </p:nvPicPr>
        <p:blipFill>
          <a:blip r:embed="rId4">
            <a:alphaModFix/>
          </a:blip>
          <a:stretch>
            <a:fillRect/>
          </a:stretch>
        </p:blipFill>
        <p:spPr>
          <a:xfrm>
            <a:off x="4658475" y="1952288"/>
            <a:ext cx="3927235" cy="20981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43"/>
          <p:cNvSpPr txBox="1"/>
          <p:nvPr>
            <p:ph type="ctrTitle"/>
          </p:nvPr>
        </p:nvSpPr>
        <p:spPr>
          <a:xfrm>
            <a:off x="1609200" y="1519050"/>
            <a:ext cx="5925600" cy="2105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Conclusion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4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Conclusion</a:t>
            </a:r>
            <a:endParaRPr/>
          </a:p>
        </p:txBody>
      </p:sp>
      <p:sp>
        <p:nvSpPr>
          <p:cNvPr id="502" name="Google Shape;502;p44"/>
          <p:cNvSpPr txBox="1"/>
          <p:nvPr/>
        </p:nvSpPr>
        <p:spPr>
          <a:xfrm>
            <a:off x="992600" y="1594175"/>
            <a:ext cx="3880200" cy="30681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Alex’s was faster.</a:t>
            </a:r>
            <a:endParaRPr sz="1300">
              <a:solidFill>
                <a:schemeClr val="dk2"/>
              </a:solidFill>
              <a:latin typeface="Nunito"/>
              <a:ea typeface="Nunito"/>
              <a:cs typeface="Nunito"/>
              <a:sym typeface="Nunito"/>
            </a:endParaRPr>
          </a:p>
          <a:p>
            <a:pPr indent="-311150" lvl="0" marL="457200" rtl="0" algn="l">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Jeff’s was more accurate and descriptive.</a:t>
            </a:r>
            <a:endParaRPr sz="1300">
              <a:solidFill>
                <a:schemeClr val="dk2"/>
              </a:solidFill>
              <a:latin typeface="Nunito"/>
              <a:ea typeface="Nunito"/>
              <a:cs typeface="Nunito"/>
              <a:sym typeface="Nunito"/>
            </a:endParaRPr>
          </a:p>
        </p:txBody>
      </p:sp>
      <p:pic>
        <p:nvPicPr>
          <p:cNvPr id="503" name="Google Shape;503;p44"/>
          <p:cNvPicPr preferRelativeResize="0"/>
          <p:nvPr/>
        </p:nvPicPr>
        <p:blipFill>
          <a:blip r:embed="rId3">
            <a:alphaModFix/>
          </a:blip>
          <a:stretch>
            <a:fillRect/>
          </a:stretch>
        </p:blipFill>
        <p:spPr>
          <a:xfrm>
            <a:off x="1303798" y="2485227"/>
            <a:ext cx="6714124" cy="19235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2C4C9"/>
        </a:solidFill>
      </p:bgPr>
    </p:bg>
    <p:spTree>
      <p:nvGrpSpPr>
        <p:cNvPr id="507" name="Shape 507"/>
        <p:cNvGrpSpPr/>
        <p:nvPr/>
      </p:nvGrpSpPr>
      <p:grpSpPr>
        <a:xfrm>
          <a:off x="0" y="0"/>
          <a:ext cx="0" cy="0"/>
          <a:chOff x="0" y="0"/>
          <a:chExt cx="0" cy="0"/>
        </a:xfrm>
      </p:grpSpPr>
      <p:sp>
        <p:nvSpPr>
          <p:cNvPr id="508" name="Google Shape;508;p45"/>
          <p:cNvSpPr/>
          <p:nvPr/>
        </p:nvSpPr>
        <p:spPr>
          <a:xfrm>
            <a:off x="238188" y="1175250"/>
            <a:ext cx="1995300" cy="21960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509" name="Google Shape;509;p45"/>
          <p:cNvSpPr/>
          <p:nvPr/>
        </p:nvSpPr>
        <p:spPr>
          <a:xfrm>
            <a:off x="470263" y="1311537"/>
            <a:ext cx="400200" cy="3300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510" name="Google Shape;510;p45"/>
          <p:cNvSpPr txBox="1"/>
          <p:nvPr/>
        </p:nvSpPr>
        <p:spPr>
          <a:xfrm>
            <a:off x="263588" y="1654950"/>
            <a:ext cx="1944600" cy="1662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800">
                <a:solidFill>
                  <a:schemeClr val="dk2"/>
                </a:solidFill>
                <a:latin typeface="Nunito"/>
                <a:ea typeface="Nunito"/>
                <a:cs typeface="Nunito"/>
                <a:sym typeface="Nunito"/>
              </a:rPr>
              <a:t>Introduced in 2015 by Joseph Redmon, Santosh Divvala, Ross Girshick, and Ali Farhadi, the YOLO algorithm, which stands for "You Only Look Once," revolutionizes real-time object detection by framing it as a regression problem. The YOLO object detection process involves leveraging four key components: residual blocks, bounding box regression, intersection over unions (IOU), and non-maximum suppression.</a:t>
            </a:r>
            <a:endParaRPr sz="800">
              <a:solidFill>
                <a:schemeClr val="dk2"/>
              </a:solidFill>
              <a:latin typeface="Nunito"/>
              <a:ea typeface="Nunito"/>
              <a:cs typeface="Nunito"/>
              <a:sym typeface="Nunito"/>
            </a:endParaRPr>
          </a:p>
        </p:txBody>
      </p:sp>
      <p:grpSp>
        <p:nvGrpSpPr>
          <p:cNvPr id="511" name="Google Shape;511;p45"/>
          <p:cNvGrpSpPr/>
          <p:nvPr/>
        </p:nvGrpSpPr>
        <p:grpSpPr>
          <a:xfrm>
            <a:off x="514756" y="1333423"/>
            <a:ext cx="341823" cy="275064"/>
            <a:chOff x="822469" y="1571434"/>
            <a:chExt cx="341823" cy="275064"/>
          </a:xfrm>
        </p:grpSpPr>
        <p:sp>
          <p:nvSpPr>
            <p:cNvPr id="512" name="Google Shape;512;p45"/>
            <p:cNvSpPr/>
            <p:nvPr/>
          </p:nvSpPr>
          <p:spPr>
            <a:xfrm>
              <a:off x="822469" y="1671836"/>
              <a:ext cx="272664" cy="68769"/>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513" name="Google Shape;513;p45"/>
            <p:cNvSpPr/>
            <p:nvPr/>
          </p:nvSpPr>
          <p:spPr>
            <a:xfrm rot="2700000">
              <a:off x="962474" y="1577320"/>
              <a:ext cx="75927" cy="143109"/>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514" name="Google Shape;514;p45"/>
            <p:cNvSpPr/>
            <p:nvPr/>
          </p:nvSpPr>
          <p:spPr>
            <a:xfrm rot="2700000">
              <a:off x="1052559" y="1659940"/>
              <a:ext cx="92562" cy="92562"/>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515" name="Google Shape;515;p45"/>
            <p:cNvSpPr/>
            <p:nvPr/>
          </p:nvSpPr>
          <p:spPr>
            <a:xfrm flipH="1" rot="8341696">
              <a:off x="961419" y="1695763"/>
              <a:ext cx="75493" cy="14337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516" name="Google Shape;516;p45"/>
            <p:cNvSpPr/>
            <p:nvPr/>
          </p:nvSpPr>
          <p:spPr>
            <a:xfrm>
              <a:off x="1053774" y="1697398"/>
              <a:ext cx="70127" cy="17645"/>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grpSp>
      <p:sp>
        <p:nvSpPr>
          <p:cNvPr id="517" name="Google Shape;517;p45"/>
          <p:cNvSpPr txBox="1"/>
          <p:nvPr/>
        </p:nvSpPr>
        <p:spPr>
          <a:xfrm>
            <a:off x="856575" y="1245675"/>
            <a:ext cx="1229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latin typeface="Lexend ExtraBold"/>
                <a:ea typeface="Lexend ExtraBold"/>
                <a:cs typeface="Lexend ExtraBold"/>
                <a:sym typeface="Lexend ExtraBold"/>
              </a:rPr>
              <a:t>YOLO</a:t>
            </a:r>
            <a:endParaRPr sz="1800">
              <a:solidFill>
                <a:schemeClr val="dk2"/>
              </a:solidFill>
              <a:latin typeface="Lexend ExtraBold"/>
              <a:ea typeface="Lexend ExtraBold"/>
              <a:cs typeface="Lexend ExtraBold"/>
              <a:sym typeface="Lexend ExtraBold"/>
            </a:endParaRPr>
          </a:p>
        </p:txBody>
      </p:sp>
      <p:sp>
        <p:nvSpPr>
          <p:cNvPr id="518" name="Google Shape;518;p45"/>
          <p:cNvSpPr txBox="1"/>
          <p:nvPr/>
        </p:nvSpPr>
        <p:spPr>
          <a:xfrm>
            <a:off x="78000" y="133875"/>
            <a:ext cx="89880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900">
                <a:solidFill>
                  <a:schemeClr val="lt1"/>
                </a:solidFill>
                <a:latin typeface="Lexend ExtraBold"/>
                <a:ea typeface="Lexend ExtraBold"/>
                <a:cs typeface="Lexend ExtraBold"/>
                <a:sym typeface="Lexend ExtraBold"/>
              </a:rPr>
              <a:t>Benchmarking YOLOv8 Detecting Airplanes</a:t>
            </a:r>
            <a:endParaRPr sz="2900">
              <a:solidFill>
                <a:schemeClr val="lt1"/>
              </a:solidFill>
              <a:latin typeface="Lexend ExtraBold"/>
              <a:ea typeface="Lexend ExtraBold"/>
              <a:cs typeface="Lexend ExtraBold"/>
              <a:sym typeface="Lexend ExtraBold"/>
            </a:endParaRPr>
          </a:p>
        </p:txBody>
      </p:sp>
      <p:sp>
        <p:nvSpPr>
          <p:cNvPr id="519" name="Google Shape;519;p45"/>
          <p:cNvSpPr txBox="1"/>
          <p:nvPr/>
        </p:nvSpPr>
        <p:spPr>
          <a:xfrm>
            <a:off x="1164300" y="682734"/>
            <a:ext cx="6815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exend"/>
                <a:ea typeface="Lexend"/>
                <a:cs typeface="Lexend"/>
                <a:sym typeface="Lexend"/>
              </a:rPr>
              <a:t>Alexander Ov, Nina Fajardo, Ruben Banzon, Jeff Magbitang</a:t>
            </a:r>
            <a:endParaRPr>
              <a:solidFill>
                <a:schemeClr val="lt1"/>
              </a:solidFill>
              <a:latin typeface="Lexend"/>
              <a:ea typeface="Lexend"/>
              <a:cs typeface="Lexend"/>
              <a:sym typeface="Lexend"/>
            </a:endParaRPr>
          </a:p>
        </p:txBody>
      </p:sp>
      <p:sp>
        <p:nvSpPr>
          <p:cNvPr id="520" name="Google Shape;520;p45"/>
          <p:cNvSpPr/>
          <p:nvPr/>
        </p:nvSpPr>
        <p:spPr>
          <a:xfrm>
            <a:off x="238188" y="3450150"/>
            <a:ext cx="1995300" cy="1521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521" name="Google Shape;521;p45"/>
          <p:cNvSpPr/>
          <p:nvPr/>
        </p:nvSpPr>
        <p:spPr>
          <a:xfrm>
            <a:off x="437725" y="3599862"/>
            <a:ext cx="400200" cy="3300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522" name="Google Shape;522;p45"/>
          <p:cNvSpPr txBox="1"/>
          <p:nvPr/>
        </p:nvSpPr>
        <p:spPr>
          <a:xfrm>
            <a:off x="263588" y="3929850"/>
            <a:ext cx="1944600" cy="1046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800">
                <a:solidFill>
                  <a:schemeClr val="dk2"/>
                </a:solidFill>
                <a:latin typeface="Nunito"/>
                <a:ea typeface="Nunito"/>
                <a:cs typeface="Nunito"/>
                <a:sym typeface="Nunito"/>
              </a:rPr>
              <a:t>This project aims to utilize YOLOv8 to detect a dataset of airplanes while benchmarking the training and testing on different CPUs. Experimenters use Open Hardware Monitor to track the CPU usage for the duration of the experiment.</a:t>
            </a:r>
            <a:endParaRPr sz="800">
              <a:solidFill>
                <a:schemeClr val="dk2"/>
              </a:solidFill>
              <a:latin typeface="Nunito"/>
              <a:ea typeface="Nunito"/>
              <a:cs typeface="Nunito"/>
              <a:sym typeface="Nunito"/>
            </a:endParaRPr>
          </a:p>
        </p:txBody>
      </p:sp>
      <p:grpSp>
        <p:nvGrpSpPr>
          <p:cNvPr id="523" name="Google Shape;523;p45"/>
          <p:cNvGrpSpPr/>
          <p:nvPr/>
        </p:nvGrpSpPr>
        <p:grpSpPr>
          <a:xfrm>
            <a:off x="482219" y="3621748"/>
            <a:ext cx="341772" cy="275064"/>
            <a:chOff x="822469" y="1571434"/>
            <a:chExt cx="341772" cy="275064"/>
          </a:xfrm>
        </p:grpSpPr>
        <p:sp>
          <p:nvSpPr>
            <p:cNvPr id="524" name="Google Shape;524;p45"/>
            <p:cNvSpPr/>
            <p:nvPr/>
          </p:nvSpPr>
          <p:spPr>
            <a:xfrm>
              <a:off x="822469" y="1671836"/>
              <a:ext cx="272700" cy="6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525" name="Google Shape;525;p45"/>
            <p:cNvSpPr/>
            <p:nvPr/>
          </p:nvSpPr>
          <p:spPr>
            <a:xfrm rot="2700000">
              <a:off x="962518" y="1577346"/>
              <a:ext cx="75943" cy="142977"/>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526" name="Google Shape;526;p45"/>
            <p:cNvSpPr/>
            <p:nvPr/>
          </p:nvSpPr>
          <p:spPr>
            <a:xfrm rot="2700000">
              <a:off x="1052596" y="1659925"/>
              <a:ext cx="92490" cy="9249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527" name="Google Shape;527;p45"/>
            <p:cNvSpPr/>
            <p:nvPr/>
          </p:nvSpPr>
          <p:spPr>
            <a:xfrm flipH="1" rot="8341696">
              <a:off x="961419" y="1695763"/>
              <a:ext cx="75493" cy="14337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528" name="Google Shape;528;p45"/>
            <p:cNvSpPr/>
            <p:nvPr/>
          </p:nvSpPr>
          <p:spPr>
            <a:xfrm>
              <a:off x="1053774" y="1697398"/>
              <a:ext cx="70200" cy="17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grpSp>
      <p:sp>
        <p:nvSpPr>
          <p:cNvPr id="529" name="Google Shape;529;p45"/>
          <p:cNvSpPr txBox="1"/>
          <p:nvPr/>
        </p:nvSpPr>
        <p:spPr>
          <a:xfrm>
            <a:off x="722438" y="3534000"/>
            <a:ext cx="1495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latin typeface="Lexend ExtraBold"/>
                <a:ea typeface="Lexend ExtraBold"/>
                <a:cs typeface="Lexend ExtraBold"/>
                <a:sym typeface="Lexend ExtraBold"/>
              </a:rPr>
              <a:t>Objective</a:t>
            </a:r>
            <a:endParaRPr sz="1800">
              <a:solidFill>
                <a:schemeClr val="dk2"/>
              </a:solidFill>
              <a:latin typeface="Lexend ExtraBold"/>
              <a:ea typeface="Lexend ExtraBold"/>
              <a:cs typeface="Lexend ExtraBold"/>
              <a:sym typeface="Lexend ExtraBold"/>
            </a:endParaRPr>
          </a:p>
        </p:txBody>
      </p:sp>
      <p:sp>
        <p:nvSpPr>
          <p:cNvPr id="530" name="Google Shape;530;p45"/>
          <p:cNvSpPr/>
          <p:nvPr/>
        </p:nvSpPr>
        <p:spPr>
          <a:xfrm>
            <a:off x="6910525" y="1175250"/>
            <a:ext cx="1995300" cy="26871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531" name="Google Shape;531;p45"/>
          <p:cNvSpPr/>
          <p:nvPr/>
        </p:nvSpPr>
        <p:spPr>
          <a:xfrm>
            <a:off x="2418028" y="1175250"/>
            <a:ext cx="4291200" cy="3801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532" name="Google Shape;532;p45"/>
          <p:cNvSpPr txBox="1"/>
          <p:nvPr/>
        </p:nvSpPr>
        <p:spPr>
          <a:xfrm>
            <a:off x="3944813" y="1240100"/>
            <a:ext cx="1229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latin typeface="Lexend ExtraBold"/>
                <a:ea typeface="Lexend ExtraBold"/>
                <a:cs typeface="Lexend ExtraBold"/>
                <a:sym typeface="Lexend ExtraBold"/>
              </a:rPr>
              <a:t>Results</a:t>
            </a:r>
            <a:endParaRPr sz="1800">
              <a:solidFill>
                <a:schemeClr val="dk2"/>
              </a:solidFill>
              <a:latin typeface="Lexend ExtraBold"/>
              <a:ea typeface="Lexend ExtraBold"/>
              <a:cs typeface="Lexend ExtraBold"/>
              <a:sym typeface="Lexend ExtraBold"/>
            </a:endParaRPr>
          </a:p>
        </p:txBody>
      </p:sp>
      <p:sp>
        <p:nvSpPr>
          <p:cNvPr id="533" name="Google Shape;533;p45"/>
          <p:cNvSpPr txBox="1"/>
          <p:nvPr/>
        </p:nvSpPr>
        <p:spPr>
          <a:xfrm>
            <a:off x="2576625" y="1608475"/>
            <a:ext cx="3935400" cy="1046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800">
                <a:solidFill>
                  <a:schemeClr val="dk2"/>
                </a:solidFill>
                <a:latin typeface="Nunito"/>
                <a:ea typeface="Nunito"/>
                <a:cs typeface="Nunito"/>
                <a:sym typeface="Nunito"/>
              </a:rPr>
              <a:t>For training, the three experimenters who utilized an AMD Ryzen processor ran the YOLO v8 model through 100 epochs, or one complete run </a:t>
            </a:r>
            <a:r>
              <a:rPr lang="en" sz="800">
                <a:solidFill>
                  <a:schemeClr val="dk2"/>
                </a:solidFill>
                <a:latin typeface="Nunito"/>
                <a:ea typeface="Nunito"/>
                <a:cs typeface="Nunito"/>
                <a:sym typeface="Nunito"/>
              </a:rPr>
              <a:t>through the airplane dataset. The fourth experimenter with the Intel processor had the highest rate of time taken per epoch at about 1.58 hours per epoch. Therefore, the amount of epochs had to decrease in order for the training to complete; this training took 22 epochs as opposed to the 100. Two of the AMD Ryzen processor results are placed below.</a:t>
            </a:r>
            <a:endParaRPr sz="800">
              <a:solidFill>
                <a:schemeClr val="dk2"/>
              </a:solidFill>
              <a:latin typeface="Nunito"/>
              <a:ea typeface="Nunito"/>
              <a:cs typeface="Nunito"/>
              <a:sym typeface="Nunito"/>
            </a:endParaRPr>
          </a:p>
        </p:txBody>
      </p:sp>
      <p:pic>
        <p:nvPicPr>
          <p:cNvPr id="534" name="Google Shape;534;p45"/>
          <p:cNvPicPr preferRelativeResize="0"/>
          <p:nvPr/>
        </p:nvPicPr>
        <p:blipFill>
          <a:blip r:embed="rId3">
            <a:alphaModFix/>
          </a:blip>
          <a:stretch>
            <a:fillRect/>
          </a:stretch>
        </p:blipFill>
        <p:spPr>
          <a:xfrm>
            <a:off x="2910001" y="2727075"/>
            <a:ext cx="1360548" cy="917058"/>
          </a:xfrm>
          <a:prstGeom prst="rect">
            <a:avLst/>
          </a:prstGeom>
          <a:noFill/>
          <a:ln>
            <a:noFill/>
          </a:ln>
        </p:spPr>
      </p:pic>
      <p:pic>
        <p:nvPicPr>
          <p:cNvPr id="535" name="Google Shape;535;p45"/>
          <p:cNvPicPr preferRelativeResize="0"/>
          <p:nvPr/>
        </p:nvPicPr>
        <p:blipFill>
          <a:blip r:embed="rId4">
            <a:alphaModFix/>
          </a:blip>
          <a:stretch>
            <a:fillRect/>
          </a:stretch>
        </p:blipFill>
        <p:spPr>
          <a:xfrm>
            <a:off x="4380949" y="2747475"/>
            <a:ext cx="1944602" cy="897375"/>
          </a:xfrm>
          <a:prstGeom prst="rect">
            <a:avLst/>
          </a:prstGeom>
          <a:noFill/>
          <a:ln>
            <a:noFill/>
          </a:ln>
        </p:spPr>
      </p:pic>
      <p:sp>
        <p:nvSpPr>
          <p:cNvPr id="536" name="Google Shape;536;p45"/>
          <p:cNvSpPr txBox="1"/>
          <p:nvPr/>
        </p:nvSpPr>
        <p:spPr>
          <a:xfrm>
            <a:off x="3377175" y="2502775"/>
            <a:ext cx="2334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2"/>
                </a:solidFill>
                <a:latin typeface="Nunito"/>
                <a:ea typeface="Nunito"/>
                <a:cs typeface="Nunito"/>
                <a:sym typeface="Nunito"/>
              </a:rPr>
              <a:t>AMD Ryzen 9 6900HX 8-Core Processor</a:t>
            </a:r>
            <a:endParaRPr sz="800">
              <a:solidFill>
                <a:schemeClr val="dk2"/>
              </a:solidFill>
              <a:latin typeface="Nunito"/>
              <a:ea typeface="Nunito"/>
              <a:cs typeface="Nunito"/>
              <a:sym typeface="Nunito"/>
            </a:endParaRPr>
          </a:p>
        </p:txBody>
      </p:sp>
      <p:sp>
        <p:nvSpPr>
          <p:cNvPr id="537" name="Google Shape;537;p45"/>
          <p:cNvSpPr txBox="1"/>
          <p:nvPr/>
        </p:nvSpPr>
        <p:spPr>
          <a:xfrm>
            <a:off x="3377175" y="3660375"/>
            <a:ext cx="2334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2"/>
                </a:solidFill>
                <a:latin typeface="Nunito"/>
                <a:ea typeface="Nunito"/>
                <a:cs typeface="Nunito"/>
                <a:sym typeface="Nunito"/>
              </a:rPr>
              <a:t>AMD Ryzen 5 6600H with Radeon Graphics</a:t>
            </a:r>
            <a:endParaRPr sz="800">
              <a:solidFill>
                <a:schemeClr val="dk2"/>
              </a:solidFill>
              <a:latin typeface="Nunito"/>
              <a:ea typeface="Nunito"/>
              <a:cs typeface="Nunito"/>
              <a:sym typeface="Nunito"/>
            </a:endParaRPr>
          </a:p>
        </p:txBody>
      </p:sp>
      <p:pic>
        <p:nvPicPr>
          <p:cNvPr id="538" name="Google Shape;538;p45"/>
          <p:cNvPicPr preferRelativeResize="0"/>
          <p:nvPr/>
        </p:nvPicPr>
        <p:blipFill rotWithShape="1">
          <a:blip r:embed="rId5">
            <a:alphaModFix/>
          </a:blip>
          <a:srcRect b="0" l="0" r="14850" t="0"/>
          <a:stretch/>
        </p:blipFill>
        <p:spPr>
          <a:xfrm>
            <a:off x="2867600" y="3884339"/>
            <a:ext cx="1402931" cy="897351"/>
          </a:xfrm>
          <a:prstGeom prst="rect">
            <a:avLst/>
          </a:prstGeom>
          <a:noFill/>
          <a:ln>
            <a:noFill/>
          </a:ln>
        </p:spPr>
      </p:pic>
      <p:pic>
        <p:nvPicPr>
          <p:cNvPr id="539" name="Google Shape;539;p45"/>
          <p:cNvPicPr preferRelativeResize="0"/>
          <p:nvPr/>
        </p:nvPicPr>
        <p:blipFill>
          <a:blip r:embed="rId6">
            <a:alphaModFix/>
          </a:blip>
          <a:stretch>
            <a:fillRect/>
          </a:stretch>
        </p:blipFill>
        <p:spPr>
          <a:xfrm>
            <a:off x="4315651" y="3884350"/>
            <a:ext cx="2059474" cy="917051"/>
          </a:xfrm>
          <a:prstGeom prst="rect">
            <a:avLst/>
          </a:prstGeom>
          <a:noFill/>
          <a:ln>
            <a:noFill/>
          </a:ln>
        </p:spPr>
      </p:pic>
      <p:sp>
        <p:nvSpPr>
          <p:cNvPr id="540" name="Google Shape;540;p45"/>
          <p:cNvSpPr/>
          <p:nvPr/>
        </p:nvSpPr>
        <p:spPr>
          <a:xfrm>
            <a:off x="7117775" y="1305962"/>
            <a:ext cx="400200" cy="3300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grpSp>
        <p:nvGrpSpPr>
          <p:cNvPr id="541" name="Google Shape;541;p45"/>
          <p:cNvGrpSpPr/>
          <p:nvPr/>
        </p:nvGrpSpPr>
        <p:grpSpPr>
          <a:xfrm>
            <a:off x="7162269" y="1327848"/>
            <a:ext cx="341772" cy="275064"/>
            <a:chOff x="822469" y="1571434"/>
            <a:chExt cx="341772" cy="275064"/>
          </a:xfrm>
        </p:grpSpPr>
        <p:sp>
          <p:nvSpPr>
            <p:cNvPr id="542" name="Google Shape;542;p45"/>
            <p:cNvSpPr/>
            <p:nvPr/>
          </p:nvSpPr>
          <p:spPr>
            <a:xfrm>
              <a:off x="822469" y="1671836"/>
              <a:ext cx="272700" cy="6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543" name="Google Shape;543;p45"/>
            <p:cNvSpPr/>
            <p:nvPr/>
          </p:nvSpPr>
          <p:spPr>
            <a:xfrm rot="2700000">
              <a:off x="962518" y="1577346"/>
              <a:ext cx="75943" cy="142977"/>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544" name="Google Shape;544;p45"/>
            <p:cNvSpPr/>
            <p:nvPr/>
          </p:nvSpPr>
          <p:spPr>
            <a:xfrm rot="2700000">
              <a:off x="1052596" y="1659925"/>
              <a:ext cx="92490" cy="9249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545" name="Google Shape;545;p45"/>
            <p:cNvSpPr/>
            <p:nvPr/>
          </p:nvSpPr>
          <p:spPr>
            <a:xfrm flipH="1" rot="8341696">
              <a:off x="961419" y="1695763"/>
              <a:ext cx="75493" cy="14337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546" name="Google Shape;546;p45"/>
            <p:cNvSpPr/>
            <p:nvPr/>
          </p:nvSpPr>
          <p:spPr>
            <a:xfrm>
              <a:off x="1053774" y="1697398"/>
              <a:ext cx="70200" cy="17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grpSp>
      <p:sp>
        <p:nvSpPr>
          <p:cNvPr id="547" name="Google Shape;547;p45"/>
          <p:cNvSpPr txBox="1"/>
          <p:nvPr/>
        </p:nvSpPr>
        <p:spPr>
          <a:xfrm>
            <a:off x="7402488" y="1240100"/>
            <a:ext cx="1495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dk2"/>
                </a:solidFill>
                <a:latin typeface="Lexend ExtraBold"/>
                <a:ea typeface="Lexend ExtraBold"/>
                <a:cs typeface="Lexend ExtraBold"/>
                <a:sym typeface="Lexend ExtraBold"/>
              </a:rPr>
              <a:t>Conclusions</a:t>
            </a:r>
            <a:endParaRPr sz="1500">
              <a:solidFill>
                <a:schemeClr val="dk2"/>
              </a:solidFill>
              <a:latin typeface="Lexend ExtraBold"/>
              <a:ea typeface="Lexend ExtraBold"/>
              <a:cs typeface="Lexend ExtraBold"/>
              <a:sym typeface="Lexend ExtraBold"/>
            </a:endParaRPr>
          </a:p>
        </p:txBody>
      </p:sp>
      <p:sp>
        <p:nvSpPr>
          <p:cNvPr id="548" name="Google Shape;548;p45"/>
          <p:cNvSpPr txBox="1"/>
          <p:nvPr/>
        </p:nvSpPr>
        <p:spPr>
          <a:xfrm>
            <a:off x="6988208" y="1707375"/>
            <a:ext cx="1842600" cy="2154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800">
                <a:solidFill>
                  <a:schemeClr val="dk2"/>
                </a:solidFill>
                <a:latin typeface="Nunito"/>
                <a:ea typeface="Nunito"/>
                <a:cs typeface="Nunito"/>
                <a:sym typeface="Nunito"/>
              </a:rPr>
              <a:t>After </a:t>
            </a:r>
            <a:r>
              <a:rPr lang="en" sz="800">
                <a:solidFill>
                  <a:schemeClr val="dk2"/>
                </a:solidFill>
                <a:latin typeface="Nunito"/>
                <a:ea typeface="Nunito"/>
                <a:cs typeface="Nunito"/>
                <a:sym typeface="Nunito"/>
              </a:rPr>
              <a:t>training</a:t>
            </a:r>
            <a:r>
              <a:rPr lang="en" sz="800">
                <a:solidFill>
                  <a:schemeClr val="dk2"/>
                </a:solidFill>
                <a:latin typeface="Nunito"/>
                <a:ea typeface="Nunito"/>
                <a:cs typeface="Nunito"/>
                <a:sym typeface="Nunito"/>
              </a:rPr>
              <a:t> the YOLOv8 model using the airplane dataset, </a:t>
            </a:r>
            <a:r>
              <a:rPr lang="en" sz="800">
                <a:solidFill>
                  <a:schemeClr val="dk2"/>
                </a:solidFill>
                <a:latin typeface="Nunito"/>
                <a:ea typeface="Nunito"/>
                <a:cs typeface="Nunito"/>
                <a:sym typeface="Nunito"/>
              </a:rPr>
              <a:t>the</a:t>
            </a:r>
            <a:r>
              <a:rPr lang="en" sz="800">
                <a:solidFill>
                  <a:schemeClr val="dk2"/>
                </a:solidFill>
                <a:latin typeface="Nunito"/>
                <a:ea typeface="Nunito"/>
                <a:cs typeface="Nunito"/>
                <a:sym typeface="Nunito"/>
              </a:rPr>
              <a:t> model successfully detected pictures of the overhead views of the different plane models. Before using version 8, experimenters tested training using version 7; the training used a significant amount of time to complete, so they used version 8, instead, thus </a:t>
            </a:r>
            <a:r>
              <a:rPr lang="en" sz="800">
                <a:solidFill>
                  <a:schemeClr val="dk2"/>
                </a:solidFill>
                <a:latin typeface="Nunito"/>
                <a:ea typeface="Nunito"/>
                <a:cs typeface="Nunito"/>
                <a:sym typeface="Nunito"/>
              </a:rPr>
              <a:t>yielding</a:t>
            </a:r>
            <a:r>
              <a:rPr lang="en" sz="800">
                <a:solidFill>
                  <a:schemeClr val="dk2"/>
                </a:solidFill>
                <a:latin typeface="Nunito"/>
                <a:ea typeface="Nunito"/>
                <a:cs typeface="Nunito"/>
                <a:sym typeface="Nunito"/>
              </a:rPr>
              <a:t> much better results. The AMD Ryzen 9 6900HX processor trained much faster than the AMD Ryzen 5, but the Ryzen 5 </a:t>
            </a:r>
            <a:r>
              <a:rPr lang="en" sz="800">
                <a:solidFill>
                  <a:schemeClr val="dk2"/>
                </a:solidFill>
                <a:latin typeface="Nunito"/>
                <a:ea typeface="Nunito"/>
                <a:cs typeface="Nunito"/>
                <a:sym typeface="Nunito"/>
              </a:rPr>
              <a:t>provided much more accurate results, as it detected more classes of airplanes.</a:t>
            </a:r>
            <a:endParaRPr sz="800">
              <a:solidFill>
                <a:schemeClr val="dk2"/>
              </a:solidFill>
              <a:latin typeface="Nunito"/>
              <a:ea typeface="Nunito"/>
              <a:cs typeface="Nunito"/>
              <a:sym typeface="Nunito"/>
            </a:endParaRPr>
          </a:p>
        </p:txBody>
      </p:sp>
      <p:sp>
        <p:nvSpPr>
          <p:cNvPr id="549" name="Google Shape;549;p45"/>
          <p:cNvSpPr/>
          <p:nvPr/>
        </p:nvSpPr>
        <p:spPr>
          <a:xfrm>
            <a:off x="6893750" y="3968175"/>
            <a:ext cx="1995300" cy="10032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pic>
        <p:nvPicPr>
          <p:cNvPr id="550" name="Google Shape;550;p45"/>
          <p:cNvPicPr preferRelativeResize="0"/>
          <p:nvPr/>
        </p:nvPicPr>
        <p:blipFill>
          <a:blip r:embed="rId7">
            <a:alphaModFix/>
          </a:blip>
          <a:stretch>
            <a:fillRect/>
          </a:stretch>
        </p:blipFill>
        <p:spPr>
          <a:xfrm>
            <a:off x="7989429" y="4056587"/>
            <a:ext cx="802171" cy="793219"/>
          </a:xfrm>
          <a:prstGeom prst="rect">
            <a:avLst/>
          </a:prstGeom>
          <a:noFill/>
          <a:ln>
            <a:noFill/>
          </a:ln>
        </p:spPr>
      </p:pic>
      <p:pic>
        <p:nvPicPr>
          <p:cNvPr id="551" name="Google Shape;551;p45"/>
          <p:cNvPicPr preferRelativeResize="0"/>
          <p:nvPr/>
        </p:nvPicPr>
        <p:blipFill rotWithShape="1">
          <a:blip r:embed="rId8">
            <a:alphaModFix/>
          </a:blip>
          <a:srcRect b="9247" l="0" r="0" t="0"/>
          <a:stretch/>
        </p:blipFill>
        <p:spPr>
          <a:xfrm>
            <a:off x="6991200" y="4056587"/>
            <a:ext cx="883928" cy="79321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Changed to Yolov8 from Yolov7</a:t>
            </a:r>
            <a:endParaRPr/>
          </a:p>
        </p:txBody>
      </p:sp>
      <p:sp>
        <p:nvSpPr>
          <p:cNvPr id="298" name="Google Shape;298;p16"/>
          <p:cNvSpPr txBox="1"/>
          <p:nvPr>
            <p:ph idx="1" type="body"/>
          </p:nvPr>
        </p:nvSpPr>
        <p:spPr>
          <a:xfrm>
            <a:off x="1056750" y="1396000"/>
            <a:ext cx="7030500" cy="15198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Simpler to train</a:t>
            </a:r>
            <a:endParaRPr sz="1500"/>
          </a:p>
          <a:p>
            <a:pPr indent="-323850" lvl="0" marL="457200" rtl="0" algn="l">
              <a:spcBef>
                <a:spcPts val="0"/>
              </a:spcBef>
              <a:spcAft>
                <a:spcPts val="0"/>
              </a:spcAft>
              <a:buSzPts val="1500"/>
              <a:buChar char="●"/>
            </a:pPr>
            <a:r>
              <a:rPr lang="en" sz="1500"/>
              <a:t>Previous problems with testing with Yolov7</a:t>
            </a:r>
            <a:endParaRPr sz="1500"/>
          </a:p>
          <a:p>
            <a:pPr indent="-311150" lvl="1" marL="914400" rtl="0" algn="l">
              <a:spcBef>
                <a:spcPts val="0"/>
              </a:spcBef>
              <a:spcAft>
                <a:spcPts val="0"/>
              </a:spcAft>
              <a:buSzPts val="1300"/>
              <a:buChar char="○"/>
            </a:pPr>
            <a:r>
              <a:rPr lang="en" sz="1300"/>
              <a:t>Differences with working with AMD vs Intel</a:t>
            </a:r>
            <a:endParaRPr sz="1300"/>
          </a:p>
          <a:p>
            <a:pPr indent="-311150" lvl="1" marL="914400" rtl="0" algn="l">
              <a:spcBef>
                <a:spcPts val="0"/>
              </a:spcBef>
              <a:spcAft>
                <a:spcPts val="0"/>
              </a:spcAft>
              <a:buSzPts val="1300"/>
              <a:buChar char="○"/>
            </a:pPr>
            <a:r>
              <a:rPr lang="en" sz="1300"/>
              <a:t>Following different tutorials</a:t>
            </a:r>
            <a:endParaRPr sz="1300"/>
          </a:p>
          <a:p>
            <a:pPr indent="-323850" lvl="0" marL="457200" rtl="0" algn="l">
              <a:spcBef>
                <a:spcPts val="0"/>
              </a:spcBef>
              <a:spcAft>
                <a:spcPts val="0"/>
              </a:spcAft>
              <a:buSzPts val="1500"/>
              <a:buChar char="●"/>
            </a:pPr>
            <a:r>
              <a:rPr lang="en" sz="1500"/>
              <a:t>Overall: Was just not working for us</a:t>
            </a:r>
            <a:endParaRPr sz="1500"/>
          </a:p>
        </p:txBody>
      </p:sp>
      <p:pic>
        <p:nvPicPr>
          <p:cNvPr id="299" name="Google Shape;299;p16"/>
          <p:cNvPicPr preferRelativeResize="0"/>
          <p:nvPr/>
        </p:nvPicPr>
        <p:blipFill>
          <a:blip r:embed="rId3">
            <a:alphaModFix/>
          </a:blip>
          <a:stretch>
            <a:fillRect/>
          </a:stretch>
        </p:blipFill>
        <p:spPr>
          <a:xfrm>
            <a:off x="2401700" y="2864775"/>
            <a:ext cx="4340599" cy="1732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Old Computer Specifications</a:t>
            </a:r>
            <a:endParaRPr/>
          </a:p>
        </p:txBody>
      </p:sp>
      <p:sp>
        <p:nvSpPr>
          <p:cNvPr id="305" name="Google Shape;305;p17"/>
          <p:cNvSpPr txBox="1"/>
          <p:nvPr>
            <p:ph idx="1" type="body"/>
          </p:nvPr>
        </p:nvSpPr>
        <p:spPr>
          <a:xfrm>
            <a:off x="1929150" y="1305750"/>
            <a:ext cx="5779800" cy="5967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
              <a:t>Ruben and Jeff switched devices due to slow speed.</a:t>
            </a:r>
            <a:endParaRPr/>
          </a:p>
          <a:p>
            <a:pPr indent="-311150" lvl="0" marL="457200" rtl="0" algn="l">
              <a:spcBef>
                <a:spcPts val="0"/>
              </a:spcBef>
              <a:spcAft>
                <a:spcPts val="0"/>
              </a:spcAft>
              <a:buSzPts val="1300"/>
              <a:buChar char="●"/>
            </a:pPr>
            <a:r>
              <a:rPr lang="en"/>
              <a:t>Nina switched devices due to computer problems.</a:t>
            </a:r>
            <a:endParaRPr/>
          </a:p>
        </p:txBody>
      </p:sp>
      <p:pic>
        <p:nvPicPr>
          <p:cNvPr id="306" name="Google Shape;306;p17"/>
          <p:cNvPicPr preferRelativeResize="0"/>
          <p:nvPr/>
        </p:nvPicPr>
        <p:blipFill>
          <a:blip r:embed="rId3">
            <a:alphaModFix/>
          </a:blip>
          <a:stretch>
            <a:fillRect/>
          </a:stretch>
        </p:blipFill>
        <p:spPr>
          <a:xfrm>
            <a:off x="516529" y="1902450"/>
            <a:ext cx="7975596" cy="2812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New Computer Specifications</a:t>
            </a:r>
            <a:endParaRPr/>
          </a:p>
        </p:txBody>
      </p:sp>
      <p:pic>
        <p:nvPicPr>
          <p:cNvPr id="312" name="Google Shape;312;p18"/>
          <p:cNvPicPr preferRelativeResize="0"/>
          <p:nvPr/>
        </p:nvPicPr>
        <p:blipFill>
          <a:blip r:embed="rId3">
            <a:alphaModFix/>
          </a:blip>
          <a:stretch>
            <a:fillRect/>
          </a:stretch>
        </p:blipFill>
        <p:spPr>
          <a:xfrm>
            <a:off x="512338" y="1645000"/>
            <a:ext cx="8119326" cy="232613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19"/>
          <p:cNvSpPr txBox="1"/>
          <p:nvPr>
            <p:ph type="ctrTitle"/>
          </p:nvPr>
        </p:nvSpPr>
        <p:spPr>
          <a:xfrm>
            <a:off x="1609200" y="1519050"/>
            <a:ext cx="5925600" cy="2105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Training our Datasets &amp; Analysis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Dataset Used for Training</a:t>
            </a:r>
            <a:endParaRPr/>
          </a:p>
        </p:txBody>
      </p:sp>
      <p:pic>
        <p:nvPicPr>
          <p:cNvPr id="323" name="Google Shape;323;p20"/>
          <p:cNvPicPr preferRelativeResize="0"/>
          <p:nvPr/>
        </p:nvPicPr>
        <p:blipFill>
          <a:blip r:embed="rId3">
            <a:alphaModFix/>
          </a:blip>
          <a:stretch>
            <a:fillRect/>
          </a:stretch>
        </p:blipFill>
        <p:spPr>
          <a:xfrm>
            <a:off x="1619900" y="1383725"/>
            <a:ext cx="5904192" cy="32408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Training</a:t>
            </a:r>
            <a:endParaRPr/>
          </a:p>
        </p:txBody>
      </p:sp>
      <p:pic>
        <p:nvPicPr>
          <p:cNvPr id="329" name="Google Shape;329;p21"/>
          <p:cNvPicPr preferRelativeResize="0"/>
          <p:nvPr/>
        </p:nvPicPr>
        <p:blipFill>
          <a:blip r:embed="rId3">
            <a:alphaModFix/>
          </a:blip>
          <a:stretch>
            <a:fillRect/>
          </a:stretch>
        </p:blipFill>
        <p:spPr>
          <a:xfrm>
            <a:off x="1845538" y="1464525"/>
            <a:ext cx="5452923" cy="29296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